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3" r:id="rId1"/>
  </p:sldMasterIdLst>
  <p:notesMasterIdLst>
    <p:notesMasterId r:id="rId38"/>
  </p:notesMasterIdLst>
  <p:sldIdLst>
    <p:sldId id="256" r:id="rId2"/>
    <p:sldId id="257" r:id="rId3"/>
    <p:sldId id="259" r:id="rId4"/>
    <p:sldId id="258" r:id="rId5"/>
    <p:sldId id="260" r:id="rId6"/>
    <p:sldId id="334" r:id="rId7"/>
    <p:sldId id="261" r:id="rId8"/>
    <p:sldId id="294" r:id="rId9"/>
    <p:sldId id="269" r:id="rId10"/>
    <p:sldId id="268" r:id="rId11"/>
    <p:sldId id="311" r:id="rId12"/>
    <p:sldId id="323" r:id="rId13"/>
    <p:sldId id="272" r:id="rId14"/>
    <p:sldId id="329" r:id="rId15"/>
    <p:sldId id="324" r:id="rId16"/>
    <p:sldId id="298" r:id="rId17"/>
    <p:sldId id="274" r:id="rId18"/>
    <p:sldId id="315" r:id="rId19"/>
    <p:sldId id="278" r:id="rId20"/>
    <p:sldId id="350" r:id="rId21"/>
    <p:sldId id="336" r:id="rId22"/>
    <p:sldId id="337" r:id="rId23"/>
    <p:sldId id="339" r:id="rId24"/>
    <p:sldId id="345" r:id="rId25"/>
    <p:sldId id="346" r:id="rId26"/>
    <p:sldId id="347" r:id="rId27"/>
    <p:sldId id="351" r:id="rId28"/>
    <p:sldId id="352" r:id="rId29"/>
    <p:sldId id="340" r:id="rId30"/>
    <p:sldId id="341" r:id="rId31"/>
    <p:sldId id="342" r:id="rId32"/>
    <p:sldId id="343" r:id="rId33"/>
    <p:sldId id="344" r:id="rId34"/>
    <p:sldId id="354" r:id="rId35"/>
    <p:sldId id="353" r:id="rId36"/>
    <p:sldId id="35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014" autoAdjust="0"/>
    <p:restoredTop sz="86409" autoAdjust="0"/>
  </p:normalViewPr>
  <p:slideViewPr>
    <p:cSldViewPr snapToGrid="0">
      <p:cViewPr varScale="1">
        <p:scale>
          <a:sx n="54" d="100"/>
          <a:sy n="54" d="100"/>
        </p:scale>
        <p:origin x="152" y="52"/>
      </p:cViewPr>
      <p:guideLst>
        <p:guide orient="horz" pos="2160"/>
        <p:guide pos="3840"/>
      </p:guideLst>
    </p:cSldViewPr>
  </p:slideViewPr>
  <p:outlineViewPr>
    <p:cViewPr>
      <p:scale>
        <a:sx n="33" d="100"/>
        <a:sy n="33" d="100"/>
      </p:scale>
      <p:origin x="0" y="0"/>
    </p:cViewPr>
  </p:outlineViewPr>
  <p:notesTextViewPr>
    <p:cViewPr>
      <p:scale>
        <a:sx n="20" d="100"/>
        <a:sy n="20" d="100"/>
      </p:scale>
      <p:origin x="0" y="0"/>
    </p:cViewPr>
  </p:notesTextViewPr>
  <p:sorterViewPr>
    <p:cViewPr>
      <p:scale>
        <a:sx n="100" d="100"/>
        <a:sy n="100" d="100"/>
      </p:scale>
      <p:origin x="0" y="-70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farhoodi@outlook.com" userId="56309fd0cd92a550" providerId="LiveId" clId="{50602219-0FA7-4984-B775-CD6048312B40}"/>
    <pc:docChg chg="undo custSel addSld delSld modSld sldOrd">
      <pc:chgData name="n.farhoodi@outlook.com" userId="56309fd0cd92a550" providerId="LiveId" clId="{50602219-0FA7-4984-B775-CD6048312B40}" dt="2026-08-08T19:50:21.634" v="692"/>
      <pc:docMkLst>
        <pc:docMk/>
      </pc:docMkLst>
      <pc:sldChg chg="ord">
        <pc:chgData name="n.farhoodi@outlook.com" userId="56309fd0cd92a550" providerId="LiveId" clId="{50602219-0FA7-4984-B775-CD6048312B40}" dt="2026-08-08T19:50:21.634" v="692"/>
        <pc:sldMkLst>
          <pc:docMk/>
          <pc:sldMk cId="2586033553" sldId="258"/>
        </pc:sldMkLst>
      </pc:sldChg>
      <pc:sldChg chg="modSp mod">
        <pc:chgData name="n.farhoodi@outlook.com" userId="56309fd0cd92a550" providerId="LiveId" clId="{50602219-0FA7-4984-B775-CD6048312B40}" dt="2026-08-08T19:16:39.065" v="365" actId="122"/>
        <pc:sldMkLst>
          <pc:docMk/>
          <pc:sldMk cId="82169492" sldId="315"/>
        </pc:sldMkLst>
        <pc:spChg chg="mod">
          <ac:chgData name="n.farhoodi@outlook.com" userId="56309fd0cd92a550" providerId="LiveId" clId="{50602219-0FA7-4984-B775-CD6048312B40}" dt="2026-08-08T19:16:39.065" v="365" actId="122"/>
          <ac:spMkLst>
            <pc:docMk/>
            <pc:sldMk cId="82169492" sldId="315"/>
            <ac:spMk id="2" creationId="{00000000-0000-0000-0000-000000000000}"/>
          </ac:spMkLst>
        </pc:spChg>
      </pc:sldChg>
      <pc:sldChg chg="modSp del mod">
        <pc:chgData name="n.farhoodi@outlook.com" userId="56309fd0cd92a550" providerId="LiveId" clId="{50602219-0FA7-4984-B775-CD6048312B40}" dt="2026-08-08T19:15:50.849" v="352" actId="47"/>
        <pc:sldMkLst>
          <pc:docMk/>
          <pc:sldMk cId="76294057" sldId="321"/>
        </pc:sldMkLst>
        <pc:graphicFrameChg chg="mod modGraphic">
          <ac:chgData name="n.farhoodi@outlook.com" userId="56309fd0cd92a550" providerId="LiveId" clId="{50602219-0FA7-4984-B775-CD6048312B40}" dt="2026-08-08T18:18:43.022" v="24" actId="20577"/>
          <ac:graphicFrameMkLst>
            <pc:docMk/>
            <pc:sldMk cId="76294057" sldId="321"/>
            <ac:graphicFrameMk id="5" creationId="{00000000-0000-0000-0000-000000000000}"/>
          </ac:graphicFrameMkLst>
        </pc:graphicFrameChg>
      </pc:sldChg>
      <pc:sldChg chg="del">
        <pc:chgData name="n.farhoodi@outlook.com" userId="56309fd0cd92a550" providerId="LiveId" clId="{50602219-0FA7-4984-B775-CD6048312B40}" dt="2026-08-08T18:12:04.072" v="0" actId="47"/>
        <pc:sldMkLst>
          <pc:docMk/>
          <pc:sldMk cId="2649029828" sldId="325"/>
        </pc:sldMkLst>
      </pc:sldChg>
      <pc:sldChg chg="delSp del mod">
        <pc:chgData name="n.farhoodi@outlook.com" userId="56309fd0cd92a550" providerId="LiveId" clId="{50602219-0FA7-4984-B775-CD6048312B40}" dt="2026-08-08T19:17:03.312" v="367" actId="47"/>
        <pc:sldMkLst>
          <pc:docMk/>
          <pc:sldMk cId="580194569" sldId="332"/>
        </pc:sldMkLst>
        <pc:spChg chg="del">
          <ac:chgData name="n.farhoodi@outlook.com" userId="56309fd0cd92a550" providerId="LiveId" clId="{50602219-0FA7-4984-B775-CD6048312B40}" dt="2026-08-08T19:16:52.541" v="366" actId="478"/>
          <ac:spMkLst>
            <pc:docMk/>
            <pc:sldMk cId="580194569" sldId="332"/>
            <ac:spMk id="3" creationId="{056594E4-FAD1-9B45-6041-0D00C8499E02}"/>
          </ac:spMkLst>
        </pc:spChg>
      </pc:sldChg>
      <pc:sldChg chg="modSp mod">
        <pc:chgData name="n.farhoodi@outlook.com" userId="56309fd0cd92a550" providerId="LiveId" clId="{50602219-0FA7-4984-B775-CD6048312B40}" dt="2026-08-08T19:14:10.671" v="334" actId="255"/>
        <pc:sldMkLst>
          <pc:docMk/>
          <pc:sldMk cId="2767224045" sldId="337"/>
        </pc:sldMkLst>
        <pc:spChg chg="mod">
          <ac:chgData name="n.farhoodi@outlook.com" userId="56309fd0cd92a550" providerId="LiveId" clId="{50602219-0FA7-4984-B775-CD6048312B40}" dt="2026-08-08T19:14:10.671" v="334" actId="255"/>
          <ac:spMkLst>
            <pc:docMk/>
            <pc:sldMk cId="2767224045" sldId="337"/>
            <ac:spMk id="3" creationId="{376B5557-6157-7FAF-C7D2-3401077822BB}"/>
          </ac:spMkLst>
        </pc:spChg>
      </pc:sldChg>
      <pc:sldChg chg="modSp mod">
        <pc:chgData name="n.farhoodi@outlook.com" userId="56309fd0cd92a550" providerId="LiveId" clId="{50602219-0FA7-4984-B775-CD6048312B40}" dt="2026-08-08T19:18:53.256" v="371" actId="1036"/>
        <pc:sldMkLst>
          <pc:docMk/>
          <pc:sldMk cId="2642441745" sldId="339"/>
        </pc:sldMkLst>
        <pc:picChg chg="mod">
          <ac:chgData name="n.farhoodi@outlook.com" userId="56309fd0cd92a550" providerId="LiveId" clId="{50602219-0FA7-4984-B775-CD6048312B40}" dt="2026-08-08T19:18:53.256" v="371" actId="1036"/>
          <ac:picMkLst>
            <pc:docMk/>
            <pc:sldMk cId="2642441745" sldId="339"/>
            <ac:picMk id="9" creationId="{C5FDD5FD-EB24-3121-E867-8884FBBEDB17}"/>
          </ac:picMkLst>
        </pc:picChg>
      </pc:sldChg>
      <pc:sldChg chg="modSp mod">
        <pc:chgData name="n.farhoodi@outlook.com" userId="56309fd0cd92a550" providerId="LiveId" clId="{50602219-0FA7-4984-B775-CD6048312B40}" dt="2026-08-08T19:13:30.504" v="333" actId="1036"/>
        <pc:sldMkLst>
          <pc:docMk/>
          <pc:sldMk cId="1420375890" sldId="341"/>
        </pc:sldMkLst>
        <pc:picChg chg="mod">
          <ac:chgData name="n.farhoodi@outlook.com" userId="56309fd0cd92a550" providerId="LiveId" clId="{50602219-0FA7-4984-B775-CD6048312B40}" dt="2026-08-08T19:13:30.504" v="333" actId="1036"/>
          <ac:picMkLst>
            <pc:docMk/>
            <pc:sldMk cId="1420375890" sldId="341"/>
            <ac:picMk id="5" creationId="{A54E75A6-61A4-6148-1CF5-44756A3EE6F6}"/>
          </ac:picMkLst>
        </pc:picChg>
      </pc:sldChg>
      <pc:sldChg chg="modSp mod">
        <pc:chgData name="n.farhoodi@outlook.com" userId="56309fd0cd92a550" providerId="LiveId" clId="{50602219-0FA7-4984-B775-CD6048312B40}" dt="2026-08-08T19:19:11.700" v="373" actId="14100"/>
        <pc:sldMkLst>
          <pc:docMk/>
          <pc:sldMk cId="2032648497" sldId="345"/>
        </pc:sldMkLst>
        <pc:picChg chg="mod">
          <ac:chgData name="n.farhoodi@outlook.com" userId="56309fd0cd92a550" providerId="LiveId" clId="{50602219-0FA7-4984-B775-CD6048312B40}" dt="2026-08-08T19:19:11.700" v="373" actId="14100"/>
          <ac:picMkLst>
            <pc:docMk/>
            <pc:sldMk cId="2032648497" sldId="345"/>
            <ac:picMk id="5" creationId="{E528445B-A42B-66B1-4EA0-67755129647C}"/>
          </ac:picMkLst>
        </pc:picChg>
      </pc:sldChg>
      <pc:sldChg chg="modSp mod">
        <pc:chgData name="n.farhoodi@outlook.com" userId="56309fd0cd92a550" providerId="LiveId" clId="{50602219-0FA7-4984-B775-CD6048312B40}" dt="2026-08-08T19:19:34.197" v="378" actId="1036"/>
        <pc:sldMkLst>
          <pc:docMk/>
          <pc:sldMk cId="1529597586" sldId="346"/>
        </pc:sldMkLst>
        <pc:spChg chg="mod">
          <ac:chgData name="n.farhoodi@outlook.com" userId="56309fd0cd92a550" providerId="LiveId" clId="{50602219-0FA7-4984-B775-CD6048312B40}" dt="2026-08-08T19:19:27.469" v="376" actId="14100"/>
          <ac:spMkLst>
            <pc:docMk/>
            <pc:sldMk cId="1529597586" sldId="346"/>
            <ac:spMk id="2" creationId="{C0559EBB-4CDF-5E33-E8AA-387FDFEB2CC5}"/>
          </ac:spMkLst>
        </pc:spChg>
        <pc:picChg chg="mod">
          <ac:chgData name="n.farhoodi@outlook.com" userId="56309fd0cd92a550" providerId="LiveId" clId="{50602219-0FA7-4984-B775-CD6048312B40}" dt="2026-08-08T19:19:34.197" v="378" actId="1036"/>
          <ac:picMkLst>
            <pc:docMk/>
            <pc:sldMk cId="1529597586" sldId="346"/>
            <ac:picMk id="5" creationId="{1BA5AAB5-2A06-A119-56DA-23A535395E21}"/>
          </ac:picMkLst>
        </pc:picChg>
      </pc:sldChg>
      <pc:sldChg chg="modSp mod">
        <pc:chgData name="n.farhoodi@outlook.com" userId="56309fd0cd92a550" providerId="LiveId" clId="{50602219-0FA7-4984-B775-CD6048312B40}" dt="2026-08-08T19:20:44.910" v="388" actId="14100"/>
        <pc:sldMkLst>
          <pc:docMk/>
          <pc:sldMk cId="557044321" sldId="347"/>
        </pc:sldMkLst>
        <pc:picChg chg="mod">
          <ac:chgData name="n.farhoodi@outlook.com" userId="56309fd0cd92a550" providerId="LiveId" clId="{50602219-0FA7-4984-B775-CD6048312B40}" dt="2026-08-08T19:20:44.910" v="388" actId="14100"/>
          <ac:picMkLst>
            <pc:docMk/>
            <pc:sldMk cId="557044321" sldId="347"/>
            <ac:picMk id="5" creationId="{8B52C8DC-C16F-84F6-BD2B-327304463A03}"/>
          </ac:picMkLst>
        </pc:picChg>
      </pc:sldChg>
      <pc:sldChg chg="addSp delSp modSp new del mod">
        <pc:chgData name="n.farhoodi@outlook.com" userId="56309fd0cd92a550" providerId="LiveId" clId="{50602219-0FA7-4984-B775-CD6048312B40}" dt="2026-08-08T19:15:46.407" v="351" actId="47"/>
        <pc:sldMkLst>
          <pc:docMk/>
          <pc:sldMk cId="3836054115" sldId="348"/>
        </pc:sldMkLst>
        <pc:spChg chg="del">
          <ac:chgData name="n.farhoodi@outlook.com" userId="56309fd0cd92a550" providerId="LiveId" clId="{50602219-0FA7-4984-B775-CD6048312B40}" dt="2026-08-08T18:19:24.919" v="26" actId="3680"/>
          <ac:spMkLst>
            <pc:docMk/>
            <pc:sldMk cId="3836054115" sldId="348"/>
            <ac:spMk id="3" creationId="{D8872976-F524-B29F-E2D2-2EC3680CD302}"/>
          </ac:spMkLst>
        </pc:spChg>
        <pc:graphicFrameChg chg="add mod ord modGraphic">
          <ac:chgData name="n.farhoodi@outlook.com" userId="56309fd0cd92a550" providerId="LiveId" clId="{50602219-0FA7-4984-B775-CD6048312B40}" dt="2026-08-08T18:44:53.076" v="59" actId="20577"/>
          <ac:graphicFrameMkLst>
            <pc:docMk/>
            <pc:sldMk cId="3836054115" sldId="348"/>
            <ac:graphicFrameMk id="4" creationId="{150314D9-F416-E92F-A6E6-2D498BCADC12}"/>
          </ac:graphicFrameMkLst>
        </pc:graphicFrameChg>
      </pc:sldChg>
      <pc:sldChg chg="addSp delSp modSp new del mod">
        <pc:chgData name="n.farhoodi@outlook.com" userId="56309fd0cd92a550" providerId="LiveId" clId="{50602219-0FA7-4984-B775-CD6048312B40}" dt="2026-08-08T19:15:42.047" v="350" actId="47"/>
        <pc:sldMkLst>
          <pc:docMk/>
          <pc:sldMk cId="2493841914" sldId="349"/>
        </pc:sldMkLst>
        <pc:spChg chg="del">
          <ac:chgData name="n.farhoodi@outlook.com" userId="56309fd0cd92a550" providerId="LiveId" clId="{50602219-0FA7-4984-B775-CD6048312B40}" dt="2026-08-08T18:42:05.794" v="29" actId="3680"/>
          <ac:spMkLst>
            <pc:docMk/>
            <pc:sldMk cId="2493841914" sldId="349"/>
            <ac:spMk id="3" creationId="{70F79F53-5413-4791-B1F2-54467B80478F}"/>
          </ac:spMkLst>
        </pc:spChg>
        <pc:graphicFrameChg chg="add mod ord modGraphic">
          <ac:chgData name="n.farhoodi@outlook.com" userId="56309fd0cd92a550" providerId="LiveId" clId="{50602219-0FA7-4984-B775-CD6048312B40}" dt="2026-08-08T18:42:08.667" v="30" actId="1035"/>
          <ac:graphicFrameMkLst>
            <pc:docMk/>
            <pc:sldMk cId="2493841914" sldId="349"/>
            <ac:graphicFrameMk id="4" creationId="{44CC282C-F4B9-9EA9-8451-F47031A8E47F}"/>
          </ac:graphicFrameMkLst>
        </pc:graphicFrameChg>
      </pc:sldChg>
      <pc:sldChg chg="addSp delSp modSp new mod">
        <pc:chgData name="n.farhoodi@outlook.com" userId="56309fd0cd92a550" providerId="LiveId" clId="{50602219-0FA7-4984-B775-CD6048312B40}" dt="2026-08-08T19:15:26.210" v="349" actId="207"/>
        <pc:sldMkLst>
          <pc:docMk/>
          <pc:sldMk cId="3515068962" sldId="350"/>
        </pc:sldMkLst>
        <pc:spChg chg="mod">
          <ac:chgData name="n.farhoodi@outlook.com" userId="56309fd0cd92a550" providerId="LiveId" clId="{50602219-0FA7-4984-B775-CD6048312B40}" dt="2026-08-08T19:15:26.210" v="349" actId="207"/>
          <ac:spMkLst>
            <pc:docMk/>
            <pc:sldMk cId="3515068962" sldId="350"/>
            <ac:spMk id="2" creationId="{EFB711DD-6D73-1FDB-6886-A091A2FDE18E}"/>
          </ac:spMkLst>
        </pc:spChg>
        <pc:spChg chg="del">
          <ac:chgData name="n.farhoodi@outlook.com" userId="56309fd0cd92a550" providerId="LiveId" clId="{50602219-0FA7-4984-B775-CD6048312B40}" dt="2026-08-08T18:47:00.046" v="61" actId="3680"/>
          <ac:spMkLst>
            <pc:docMk/>
            <pc:sldMk cId="3515068962" sldId="350"/>
            <ac:spMk id="3" creationId="{B861958F-0447-1D72-35C6-24A30CAA96B2}"/>
          </ac:spMkLst>
        </pc:spChg>
        <pc:graphicFrameChg chg="add mod ord modGraphic">
          <ac:chgData name="n.farhoodi@outlook.com" userId="56309fd0cd92a550" providerId="LiveId" clId="{50602219-0FA7-4984-B775-CD6048312B40}" dt="2026-08-08T19:06:19.164" v="309" actId="20577"/>
          <ac:graphicFrameMkLst>
            <pc:docMk/>
            <pc:sldMk cId="3515068962" sldId="350"/>
            <ac:graphicFrameMk id="4" creationId="{5F9F602D-55A3-CF20-5E5D-C0FAD8F8B7FB}"/>
          </ac:graphicFrameMkLst>
        </pc:graphicFrameChg>
      </pc:sldChg>
      <pc:sldChg chg="addSp delSp modSp new mod">
        <pc:chgData name="n.farhoodi@outlook.com" userId="56309fd0cd92a550" providerId="LiveId" clId="{50602219-0FA7-4984-B775-CD6048312B40}" dt="2026-08-08T19:21:21.136" v="396" actId="14100"/>
        <pc:sldMkLst>
          <pc:docMk/>
          <pc:sldMk cId="762127727" sldId="351"/>
        </pc:sldMkLst>
        <pc:spChg chg="mod">
          <ac:chgData name="n.farhoodi@outlook.com" userId="56309fd0cd92a550" providerId="LiveId" clId="{50602219-0FA7-4984-B775-CD6048312B40}" dt="2026-08-08T19:20:59.293" v="390" actId="14100"/>
          <ac:spMkLst>
            <pc:docMk/>
            <pc:sldMk cId="762127727" sldId="351"/>
            <ac:spMk id="2" creationId="{D2994F8D-41E5-161A-0099-9409A23EDC9E}"/>
          </ac:spMkLst>
        </pc:spChg>
        <pc:spChg chg="del">
          <ac:chgData name="n.farhoodi@outlook.com" userId="56309fd0cd92a550" providerId="LiveId" clId="{50602219-0FA7-4984-B775-CD6048312B40}" dt="2026-08-08T19:10:49.884" v="311" actId="22"/>
          <ac:spMkLst>
            <pc:docMk/>
            <pc:sldMk cId="762127727" sldId="351"/>
            <ac:spMk id="3" creationId="{A5DD66D2-83A5-B00F-970A-14E26F6E1647}"/>
          </ac:spMkLst>
        </pc:spChg>
        <pc:picChg chg="add mod ord">
          <ac:chgData name="n.farhoodi@outlook.com" userId="56309fd0cd92a550" providerId="LiveId" clId="{50602219-0FA7-4984-B775-CD6048312B40}" dt="2026-08-08T19:21:21.136" v="396" actId="14100"/>
          <ac:picMkLst>
            <pc:docMk/>
            <pc:sldMk cId="762127727" sldId="351"/>
            <ac:picMk id="5" creationId="{6B0243EE-4E78-C328-22C8-23B33BEB54E1}"/>
          </ac:picMkLst>
        </pc:picChg>
      </pc:sldChg>
      <pc:sldChg chg="addSp delSp modSp new mod">
        <pc:chgData name="n.farhoodi@outlook.com" userId="56309fd0cd92a550" providerId="LiveId" clId="{50602219-0FA7-4984-B775-CD6048312B40}" dt="2026-08-08T19:21:45.444" v="401" actId="1036"/>
        <pc:sldMkLst>
          <pc:docMk/>
          <pc:sldMk cId="500790828" sldId="352"/>
        </pc:sldMkLst>
        <pc:spChg chg="del">
          <ac:chgData name="n.farhoodi@outlook.com" userId="56309fd0cd92a550" providerId="LiveId" clId="{50602219-0FA7-4984-B775-CD6048312B40}" dt="2026-08-08T19:11:20.702" v="313" actId="22"/>
          <ac:spMkLst>
            <pc:docMk/>
            <pc:sldMk cId="500790828" sldId="352"/>
            <ac:spMk id="3" creationId="{4708DD18-A847-AD94-B8B9-84E0991BA18B}"/>
          </ac:spMkLst>
        </pc:spChg>
        <pc:picChg chg="add mod ord">
          <ac:chgData name="n.farhoodi@outlook.com" userId="56309fd0cd92a550" providerId="LiveId" clId="{50602219-0FA7-4984-B775-CD6048312B40}" dt="2026-08-08T19:21:45.444" v="401" actId="1036"/>
          <ac:picMkLst>
            <pc:docMk/>
            <pc:sldMk cId="500790828" sldId="352"/>
            <ac:picMk id="5" creationId="{EC564CA5-34CA-F0E9-93A9-FA2F7B1EA6DC}"/>
          </ac:picMkLst>
        </pc:picChg>
      </pc:sldChg>
      <pc:sldChg chg="modSp new mod">
        <pc:chgData name="n.farhoodi@outlook.com" userId="56309fd0cd92a550" providerId="LiveId" clId="{50602219-0FA7-4984-B775-CD6048312B40}" dt="2026-08-08T19:39:16.892" v="690" actId="14100"/>
        <pc:sldMkLst>
          <pc:docMk/>
          <pc:sldMk cId="1455193451" sldId="353"/>
        </pc:sldMkLst>
        <pc:spChg chg="mod">
          <ac:chgData name="n.farhoodi@outlook.com" userId="56309fd0cd92a550" providerId="LiveId" clId="{50602219-0FA7-4984-B775-CD6048312B40}" dt="2026-08-08T19:39:16.892" v="690" actId="14100"/>
          <ac:spMkLst>
            <pc:docMk/>
            <pc:sldMk cId="1455193451" sldId="353"/>
            <ac:spMk id="2" creationId="{65D8F95D-2CDB-F0DE-8461-88A23DC7E56B}"/>
          </ac:spMkLst>
        </pc:spChg>
        <pc:spChg chg="mod">
          <ac:chgData name="n.farhoodi@outlook.com" userId="56309fd0cd92a550" providerId="LiveId" clId="{50602219-0FA7-4984-B775-CD6048312B40}" dt="2026-08-08T19:39:09.661" v="689" actId="14100"/>
          <ac:spMkLst>
            <pc:docMk/>
            <pc:sldMk cId="1455193451" sldId="353"/>
            <ac:spMk id="3" creationId="{52153533-5C8F-DD80-82D4-D3EB0C1B3665}"/>
          </ac:spMkLst>
        </pc:spChg>
      </pc:sldChg>
      <pc:sldChg chg="modSp new mod">
        <pc:chgData name="n.farhoodi@outlook.com" userId="56309fd0cd92a550" providerId="LiveId" clId="{50602219-0FA7-4984-B775-CD6048312B40}" dt="2026-08-08T19:32:37.176" v="613" actId="1076"/>
        <pc:sldMkLst>
          <pc:docMk/>
          <pc:sldMk cId="702184930" sldId="354"/>
        </pc:sldMkLst>
        <pc:spChg chg="mod">
          <ac:chgData name="n.farhoodi@outlook.com" userId="56309fd0cd92a550" providerId="LiveId" clId="{50602219-0FA7-4984-B775-CD6048312B40}" dt="2026-08-08T19:32:29.834" v="612" actId="27636"/>
          <ac:spMkLst>
            <pc:docMk/>
            <pc:sldMk cId="702184930" sldId="354"/>
            <ac:spMk id="2" creationId="{D2A4CCE6-BA93-A257-A2CF-1B974A768E22}"/>
          </ac:spMkLst>
        </pc:spChg>
        <pc:spChg chg="mod">
          <ac:chgData name="n.farhoodi@outlook.com" userId="56309fd0cd92a550" providerId="LiveId" clId="{50602219-0FA7-4984-B775-CD6048312B40}" dt="2026-08-08T19:32:37.176" v="613" actId="1076"/>
          <ac:spMkLst>
            <pc:docMk/>
            <pc:sldMk cId="702184930" sldId="354"/>
            <ac:spMk id="3" creationId="{F09D18B1-B32D-8589-D7AD-46A7A3BA6C2D}"/>
          </ac:spMkLst>
        </pc:spChg>
      </pc:sldChg>
      <pc:sldChg chg="modSp new mod">
        <pc:chgData name="n.farhoodi@outlook.com" userId="56309fd0cd92a550" providerId="LiveId" clId="{50602219-0FA7-4984-B775-CD6048312B40}" dt="2026-08-08T19:37:40.053" v="685" actId="20577"/>
        <pc:sldMkLst>
          <pc:docMk/>
          <pc:sldMk cId="633757753" sldId="355"/>
        </pc:sldMkLst>
        <pc:spChg chg="mod">
          <ac:chgData name="n.farhoodi@outlook.com" userId="56309fd0cd92a550" providerId="LiveId" clId="{50602219-0FA7-4984-B775-CD6048312B40}" dt="2026-08-08T19:37:40.053" v="685" actId="20577"/>
          <ac:spMkLst>
            <pc:docMk/>
            <pc:sldMk cId="633757753" sldId="355"/>
            <ac:spMk id="2" creationId="{0DB89AC1-08AD-4172-C61C-940E542C9E44}"/>
          </ac:spMkLst>
        </pc:spChg>
        <pc:spChg chg="mod">
          <ac:chgData name="n.farhoodi@outlook.com" userId="56309fd0cd92a550" providerId="LiveId" clId="{50602219-0FA7-4984-B775-CD6048312B40}" dt="2026-08-08T19:36:41.184" v="683" actId="255"/>
          <ac:spMkLst>
            <pc:docMk/>
            <pc:sldMk cId="633757753" sldId="355"/>
            <ac:spMk id="3" creationId="{E0B8ED2D-A3F4-F1AA-7B39-E371EA4E3F3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64C80C-7FE4-4B45-9CD5-9D667FB4DBEF}" type="datetimeFigureOut">
              <a:rPr lang="en-US" smtClean="0"/>
              <a:pPr/>
              <a:t>8/8/2026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B338CA-02FC-429B-82A7-9A961B8043FF}" type="slidenum">
              <a:rPr lang="en-US" smtClean="0"/>
              <a:pPr/>
              <a:t>‹#›</a:t>
            </a:fld>
            <a:endParaRPr lang="en-US" dirty="0"/>
          </a:p>
        </p:txBody>
      </p:sp>
    </p:spTree>
    <p:extLst>
      <p:ext uri="{BB962C8B-B14F-4D97-AF65-F5344CB8AC3E}">
        <p14:creationId xmlns:p14="http://schemas.microsoft.com/office/powerpoint/2010/main" val="2762103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5FB338CA-02FC-429B-82A7-9A961B8043FF}" type="slidenum">
              <a:rPr lang="en-US" smtClean="0"/>
              <a:pPr/>
              <a:t>3</a:t>
            </a:fld>
            <a:endParaRPr lang="en-US" dirty="0"/>
          </a:p>
        </p:txBody>
      </p:sp>
    </p:spTree>
    <p:extLst>
      <p:ext uri="{BB962C8B-B14F-4D97-AF65-F5344CB8AC3E}">
        <p14:creationId xmlns:p14="http://schemas.microsoft.com/office/powerpoint/2010/main" val="2282916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338CA-02FC-429B-82A7-9A961B8043FF}" type="slidenum">
              <a:rPr lang="en-US" smtClean="0"/>
              <a:pPr/>
              <a:t>4</a:t>
            </a:fld>
            <a:endParaRPr lang="en-US" dirty="0"/>
          </a:p>
        </p:txBody>
      </p:sp>
    </p:spTree>
    <p:extLst>
      <p:ext uri="{BB962C8B-B14F-4D97-AF65-F5344CB8AC3E}">
        <p14:creationId xmlns:p14="http://schemas.microsoft.com/office/powerpoint/2010/main" val="281451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5FB338CA-02FC-429B-82A7-9A961B8043FF}" type="slidenum">
              <a:rPr lang="en-US" smtClean="0"/>
              <a:pPr/>
              <a:t>5</a:t>
            </a:fld>
            <a:endParaRPr lang="en-US"/>
          </a:p>
        </p:txBody>
      </p:sp>
    </p:spTree>
    <p:extLst>
      <p:ext uri="{BB962C8B-B14F-4D97-AF65-F5344CB8AC3E}">
        <p14:creationId xmlns:p14="http://schemas.microsoft.com/office/powerpoint/2010/main" val="3238536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5FB338CA-02FC-429B-82A7-9A961B8043FF}" type="slidenum">
              <a:rPr lang="en-US" smtClean="0"/>
              <a:pPr/>
              <a:t>11</a:t>
            </a:fld>
            <a:endParaRPr lang="en-US"/>
          </a:p>
        </p:txBody>
      </p:sp>
    </p:spTree>
    <p:extLst>
      <p:ext uri="{BB962C8B-B14F-4D97-AF65-F5344CB8AC3E}">
        <p14:creationId xmlns:p14="http://schemas.microsoft.com/office/powerpoint/2010/main" val="1283241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B338CA-02FC-429B-82A7-9A961B8043FF}" type="slidenum">
              <a:rPr lang="en-US" smtClean="0"/>
              <a:pPr/>
              <a:t>18</a:t>
            </a:fld>
            <a:endParaRPr lang="en-US" dirty="0"/>
          </a:p>
        </p:txBody>
      </p:sp>
    </p:spTree>
    <p:extLst>
      <p:ext uri="{BB962C8B-B14F-4D97-AF65-F5344CB8AC3E}">
        <p14:creationId xmlns:p14="http://schemas.microsoft.com/office/powerpoint/2010/main" val="4228743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EB2DA-CAAD-4847-BA0B-A5851BEBDBD0}"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857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1314301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EB2DA-CAAD-4847-BA0B-A5851BEBDBD0}"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76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2242941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7154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4091162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3456066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9BD1438-A8B4-4D4E-96DF-4F52A4CEA811}" type="datetimeFigureOut">
              <a:rPr lang="en-US" smtClean="0"/>
              <a:pPr/>
              <a:t>8/8/2026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2229832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76737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58130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BD1438-A8B4-4D4E-96DF-4F52A4CEA811}" type="datetimeFigureOut">
              <a:rPr lang="en-US" smtClean="0"/>
              <a:pPr/>
              <a:t>8/8/2026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EB2DA-CAAD-4847-BA0B-A5851BEBDBD0}" type="slidenum">
              <a:rPr lang="en-US" smtClean="0"/>
              <a:pPr/>
              <a:t>‹#›</a:t>
            </a:fld>
            <a:endParaRPr lang="en-US" dirty="0"/>
          </a:p>
        </p:txBody>
      </p:sp>
    </p:spTree>
    <p:extLst>
      <p:ext uri="{BB962C8B-B14F-4D97-AF65-F5344CB8AC3E}">
        <p14:creationId xmlns:p14="http://schemas.microsoft.com/office/powerpoint/2010/main" val="3979246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9BD1438-A8B4-4D4E-96DF-4F52A4CEA811}" type="datetimeFigureOut">
              <a:rPr lang="en-US" smtClean="0"/>
              <a:pPr/>
              <a:t>8/8/2026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F7EB2DA-CAAD-4847-BA0B-A5851BEBDBD0}"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0268494"/>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web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5249" y="1821872"/>
            <a:ext cx="8915399" cy="2262781"/>
          </a:xfrm>
        </p:spPr>
        <p:txBody>
          <a:bodyPr>
            <a:normAutofit fontScale="90000"/>
          </a:bodyPr>
          <a:lstStyle/>
          <a:p>
            <a:r>
              <a:rPr lang="en-US" b="1" dirty="0">
                <a:effectLst/>
              </a:rPr>
              <a:t>Internal Medicine clinical problem solving conference</a:t>
            </a:r>
            <a:endParaRPr lang="en-US" dirty="0"/>
          </a:p>
        </p:txBody>
      </p:sp>
    </p:spTree>
    <p:extLst>
      <p:ext uri="{BB962C8B-B14F-4D97-AF65-F5344CB8AC3E}">
        <p14:creationId xmlns:p14="http://schemas.microsoft.com/office/powerpoint/2010/main" val="201915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590" y="-77118"/>
            <a:ext cx="10515600" cy="1325563"/>
          </a:xfrm>
        </p:spPr>
        <p:txBody>
          <a:bodyPr>
            <a:normAutofit/>
          </a:bodyPr>
          <a:lstStyle/>
          <a:p>
            <a:r>
              <a:rPr lang="en-US" sz="5400" b="1" i="1" dirty="0"/>
              <a:t>Step 1</a:t>
            </a:r>
          </a:p>
        </p:txBody>
      </p:sp>
      <p:pic>
        <p:nvPicPr>
          <p:cNvPr id="4" name="Content Placeholder 3">
            <a:extLst>
              <a:ext uri="{FF2B5EF4-FFF2-40B4-BE49-F238E27FC236}">
                <a16:creationId xmlns:a16="http://schemas.microsoft.com/office/drawing/2014/main" id="{331BD733-B03B-A1E1-12CD-9FCAC06C24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1463" y="1987260"/>
            <a:ext cx="9855300" cy="4053321"/>
          </a:xfrm>
          <a:prstGeom prst="rect">
            <a:avLst/>
          </a:prstGeom>
        </p:spPr>
      </p:pic>
    </p:spTree>
    <p:extLst>
      <p:ext uri="{BB962C8B-B14F-4D97-AF65-F5344CB8AC3E}">
        <p14:creationId xmlns:p14="http://schemas.microsoft.com/office/powerpoint/2010/main" val="1484564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cs typeface="+mn-cs"/>
              </a:rPr>
              <a:t>INTRODUCTION</a:t>
            </a:r>
          </a:p>
        </p:txBody>
      </p:sp>
      <p:sp>
        <p:nvSpPr>
          <p:cNvPr id="3" name="Content Placeholder 2"/>
          <p:cNvSpPr>
            <a:spLocks noGrp="1"/>
          </p:cNvSpPr>
          <p:nvPr>
            <p:ph idx="1"/>
          </p:nvPr>
        </p:nvSpPr>
        <p:spPr>
          <a:xfrm>
            <a:off x="868680" y="1858509"/>
            <a:ext cx="10515600" cy="4351338"/>
          </a:xfrm>
        </p:spPr>
        <p:txBody>
          <a:bodyPr>
            <a:normAutofit/>
          </a:bodyPr>
          <a:lstStyle/>
          <a:p>
            <a:pPr marL="0" indent="0" algn="r">
              <a:buNone/>
            </a:pPr>
            <a:r>
              <a:rPr lang="en-US" sz="4000" b="1" dirty="0"/>
              <a:t>ID</a:t>
            </a:r>
            <a:r>
              <a:rPr lang="fa-IR" sz="4000" b="1" dirty="0"/>
              <a:t>:خانم ۵۹ ساله اهل و ساکن شهرری –خانه دار</a:t>
            </a:r>
            <a:endParaRPr lang="en-US" sz="2400" dirty="0"/>
          </a:p>
          <a:p>
            <a:pPr marL="0" indent="0" algn="r">
              <a:buNone/>
            </a:pPr>
            <a:r>
              <a:rPr lang="en-US" sz="2400" dirty="0"/>
              <a:t> </a:t>
            </a:r>
            <a:endParaRPr lang="fa-IR" sz="2400" dirty="0"/>
          </a:p>
          <a:p>
            <a:pPr marL="0" indent="0">
              <a:buNone/>
            </a:pPr>
            <a:r>
              <a:rPr lang="en-US" sz="4000" b="1" dirty="0"/>
              <a:t>: CC</a:t>
            </a:r>
            <a:r>
              <a:rPr lang="en-US" sz="2800" dirty="0"/>
              <a:t> </a:t>
            </a:r>
            <a:endParaRPr lang="fa-IR" sz="2800" dirty="0"/>
          </a:p>
          <a:p>
            <a:pPr marL="0" indent="0">
              <a:buNone/>
            </a:pPr>
            <a:r>
              <a:rPr lang="fa-IR" sz="2800" dirty="0"/>
              <a:t>  کمردرد</a:t>
            </a:r>
          </a:p>
        </p:txBody>
      </p:sp>
    </p:spTree>
    <p:extLst>
      <p:ext uri="{BB962C8B-B14F-4D97-AF65-F5344CB8AC3E}">
        <p14:creationId xmlns:p14="http://schemas.microsoft.com/office/powerpoint/2010/main" val="4131031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r"/>
            <a:r>
              <a:rPr lang="en-US" dirty="0"/>
              <a:t> </a:t>
            </a:r>
          </a:p>
        </p:txBody>
      </p:sp>
      <p:sp>
        <p:nvSpPr>
          <p:cNvPr id="3" name="Content Placeholder 2"/>
          <p:cNvSpPr>
            <a:spLocks noGrp="1"/>
          </p:cNvSpPr>
          <p:nvPr>
            <p:ph idx="1"/>
          </p:nvPr>
        </p:nvSpPr>
        <p:spPr>
          <a:xfrm>
            <a:off x="498764" y="1036640"/>
            <a:ext cx="11411350" cy="5627397"/>
          </a:xfrm>
        </p:spPr>
        <p:txBody>
          <a:bodyPr>
            <a:normAutofit fontScale="40000" lnSpcReduction="20000"/>
          </a:bodyPr>
          <a:lstStyle/>
          <a:p>
            <a:pPr marL="0" indent="0" algn="ctr">
              <a:buNone/>
            </a:pPr>
            <a:r>
              <a:rPr lang="en-US" sz="12300" b="1" dirty="0"/>
              <a:t>PI</a:t>
            </a:r>
            <a:endParaRPr lang="fa-IR" sz="12300" b="1" dirty="0"/>
          </a:p>
          <a:p>
            <a:pPr marL="0" indent="0" algn="r">
              <a:buNone/>
            </a:pPr>
            <a:endParaRPr lang="fa-IR" sz="4000" b="1" dirty="0"/>
          </a:p>
          <a:p>
            <a:pPr marL="0" indent="0" algn="r">
              <a:buNone/>
            </a:pPr>
            <a:endParaRPr lang="fa-IR" sz="4000" b="1" dirty="0"/>
          </a:p>
          <a:p>
            <a:pPr marL="0" indent="0" algn="r">
              <a:lnSpc>
                <a:spcPct val="150000"/>
              </a:lnSpc>
              <a:buNone/>
            </a:pPr>
            <a:r>
              <a:rPr lang="fa-IR" sz="6000" b="1" dirty="0">
                <a:latin typeface="Calibri" panose="020F0502020204030204" pitchFamily="34" charset="0"/>
                <a:cs typeface="Calibri" panose="020F0502020204030204" pitchFamily="34" charset="0"/>
              </a:rPr>
              <a:t>بیمار خانم  ۵۹ساله مورد </a:t>
            </a:r>
            <a:r>
              <a:rPr lang="en-US" sz="6000" b="1" dirty="0">
                <a:latin typeface="Calibri" panose="020F0502020204030204" pitchFamily="34" charset="0"/>
                <a:cs typeface="Calibri" panose="020F0502020204030204" pitchFamily="34" charset="0"/>
              </a:rPr>
              <a:t>HTN</a:t>
            </a:r>
            <a:r>
              <a:rPr lang="fa-IR" sz="6000" b="1" dirty="0">
                <a:latin typeface="Calibri" panose="020F0502020204030204" pitchFamily="34" charset="0"/>
                <a:cs typeface="Calibri" panose="020F0502020204030204" pitchFamily="34" charset="0"/>
              </a:rPr>
              <a:t>  که از ۶ ماه قبل دچار درد ستون فقرات پشتی و کمری شده  به جراح ستون فقرات مراچعه تحت درمان دارویی قرار می گیرد که چندان موثر نبوده است .بتدریج درد منتشر استخوانی و اسکلتی به تابلوی بیمار افزوده شده است ولی کماکان   در حال حاضر بیشترین شدت و ناراحتی در  ناحیه کمر و دنبالچه  احساس می شود .  درد در طول روز و شب وجود داشته و با استراحت و مصرف مسکن بهتر نمی شود </a:t>
            </a:r>
          </a:p>
          <a:p>
            <a:pPr marL="0" indent="0" algn="r">
              <a:lnSpc>
                <a:spcPct val="150000"/>
              </a:lnSpc>
              <a:buNone/>
            </a:pPr>
            <a:r>
              <a:rPr lang="fa-IR" sz="6000" b="1" dirty="0">
                <a:latin typeface="Calibri" panose="020F0502020204030204" pitchFamily="34" charset="0"/>
                <a:cs typeface="Calibri" panose="020F0502020204030204" pitchFamily="34" charset="0"/>
              </a:rPr>
              <a:t>سایر علایم همراه بیمار شامل ضعف و بی حالی و میالژی  و احساس خستگی و کاهش وزن حدود ۱۴ کیلوگرم در طی ۴ ماه و تب و تعریق شبانه گهگاهی بوده است </a:t>
            </a:r>
            <a:endParaRPr lang="en-US" sz="7400" b="1" dirty="0"/>
          </a:p>
        </p:txBody>
      </p:sp>
    </p:spTree>
    <p:extLst>
      <p:ext uri="{BB962C8B-B14F-4D97-AF65-F5344CB8AC3E}">
        <p14:creationId xmlns:p14="http://schemas.microsoft.com/office/powerpoint/2010/main" val="2586033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04888"/>
          </a:xfrm>
        </p:spPr>
        <p:txBody>
          <a:bodyPr>
            <a:normAutofit/>
          </a:bodyPr>
          <a:lstStyle/>
          <a:p>
            <a:pPr algn="ctr"/>
            <a:r>
              <a:rPr lang="en-US" sz="4000" b="1" dirty="0" err="1"/>
              <a:t>Hx</a:t>
            </a:r>
            <a:endParaRPr lang="en-US" sz="4000" b="1" dirty="0"/>
          </a:p>
        </p:txBody>
      </p:sp>
      <p:sp>
        <p:nvSpPr>
          <p:cNvPr id="3" name="Content Placeholder 2"/>
          <p:cNvSpPr>
            <a:spLocks noGrp="1"/>
          </p:cNvSpPr>
          <p:nvPr>
            <p:ph idx="1"/>
          </p:nvPr>
        </p:nvSpPr>
        <p:spPr>
          <a:xfrm>
            <a:off x="471054" y="1856509"/>
            <a:ext cx="11554691" cy="4364182"/>
          </a:xfrm>
        </p:spPr>
        <p:txBody>
          <a:bodyPr>
            <a:normAutofit fontScale="25000" lnSpcReduction="20000"/>
          </a:bodyPr>
          <a:lstStyle/>
          <a:p>
            <a:pPr marL="0" indent="0" algn="r" rtl="1">
              <a:lnSpc>
                <a:spcPct val="250000"/>
              </a:lnSpc>
              <a:buNone/>
            </a:pPr>
            <a:r>
              <a:rPr lang="en-US" sz="8000" b="1" dirty="0"/>
              <a:t>: PMH</a:t>
            </a:r>
            <a:r>
              <a:rPr lang="fa-IR" sz="8000" dirty="0"/>
              <a:t> </a:t>
            </a:r>
            <a:r>
              <a:rPr lang="en-US" sz="8000" b="1" dirty="0"/>
              <a:t>HTN/ DLP</a:t>
            </a:r>
            <a:endParaRPr lang="fa-IR" sz="8000" b="1" dirty="0"/>
          </a:p>
          <a:p>
            <a:pPr marL="0" indent="0" algn="r" rtl="1">
              <a:lnSpc>
                <a:spcPct val="250000"/>
              </a:lnSpc>
              <a:buNone/>
            </a:pPr>
            <a:r>
              <a:rPr lang="en-US" sz="8000" b="1" dirty="0">
                <a:cs typeface="Calibri" panose="020F0502020204030204" pitchFamily="34" charset="0"/>
              </a:rPr>
              <a:t>ATORVASTATIN 40 DAILY –VALSOMIX 5/80 DAILY    </a:t>
            </a:r>
            <a:r>
              <a:rPr lang="en-US" sz="8000" b="1" dirty="0">
                <a:latin typeface="+mj-lt"/>
                <a:cs typeface="Calibri" panose="020F0502020204030204" pitchFamily="34" charset="0"/>
              </a:rPr>
              <a:t>: </a:t>
            </a:r>
            <a:r>
              <a:rPr lang="en-US" sz="8000" b="1" dirty="0">
                <a:cs typeface="Calibri" panose="020F0502020204030204" pitchFamily="34" charset="0"/>
              </a:rPr>
              <a:t>  </a:t>
            </a:r>
            <a:r>
              <a:rPr lang="en-US" sz="8000" b="1" dirty="0"/>
              <a:t> DH</a:t>
            </a:r>
            <a:r>
              <a:rPr lang="en-US" sz="8000" b="1" dirty="0">
                <a:cs typeface="Calibri" panose="020F0502020204030204" pitchFamily="34" charset="0"/>
              </a:rPr>
              <a:t>  </a:t>
            </a:r>
            <a:endParaRPr lang="fa-IR" sz="8000" b="1" dirty="0">
              <a:cs typeface="Calibri" panose="020F0502020204030204" pitchFamily="34" charset="0"/>
            </a:endParaRPr>
          </a:p>
          <a:p>
            <a:pPr marL="0" indent="0" algn="r" rtl="1">
              <a:lnSpc>
                <a:spcPct val="250000"/>
              </a:lnSpc>
              <a:buNone/>
            </a:pPr>
            <a:r>
              <a:rPr lang="en-US" sz="8000" b="1" dirty="0"/>
              <a:t>SH</a:t>
            </a:r>
            <a:r>
              <a:rPr lang="fa-IR" sz="8000" b="1" dirty="0"/>
              <a:t> </a:t>
            </a:r>
            <a:r>
              <a:rPr lang="fa-IR" sz="11200" dirty="0"/>
              <a:t>: -</a:t>
            </a:r>
            <a:endParaRPr lang="fa-IR" sz="8000" b="1" dirty="0"/>
          </a:p>
          <a:p>
            <a:pPr marL="0" indent="0" algn="r" rtl="1">
              <a:lnSpc>
                <a:spcPct val="250000"/>
              </a:lnSpc>
              <a:buNone/>
            </a:pPr>
            <a:r>
              <a:rPr lang="en-US" sz="9600" dirty="0"/>
              <a:t> </a:t>
            </a:r>
            <a:r>
              <a:rPr lang="en-US" sz="9600" b="1" dirty="0"/>
              <a:t>- :</a:t>
            </a:r>
            <a:r>
              <a:rPr lang="en-US" sz="9600" dirty="0"/>
              <a:t> </a:t>
            </a:r>
            <a:r>
              <a:rPr lang="en-US" sz="9600" b="1" dirty="0"/>
              <a:t>FH</a:t>
            </a:r>
          </a:p>
        </p:txBody>
      </p:sp>
    </p:spTree>
    <p:extLst>
      <p:ext uri="{BB962C8B-B14F-4D97-AF65-F5344CB8AC3E}">
        <p14:creationId xmlns:p14="http://schemas.microsoft.com/office/powerpoint/2010/main" val="728527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D517C-DB07-BF15-559A-245EE11E95DF}"/>
              </a:ext>
            </a:extLst>
          </p:cNvPr>
          <p:cNvSpPr>
            <a:spLocks noGrp="1"/>
          </p:cNvSpPr>
          <p:nvPr>
            <p:ph type="title"/>
          </p:nvPr>
        </p:nvSpPr>
        <p:spPr/>
        <p:txBody>
          <a:bodyPr/>
          <a:lstStyle/>
          <a:p>
            <a:r>
              <a:rPr lang="en-US" dirty="0"/>
              <a:t>                                ROS</a:t>
            </a:r>
          </a:p>
        </p:txBody>
      </p:sp>
      <p:sp>
        <p:nvSpPr>
          <p:cNvPr id="3" name="Content Placeholder 2">
            <a:extLst>
              <a:ext uri="{FF2B5EF4-FFF2-40B4-BE49-F238E27FC236}">
                <a16:creationId xmlns:a16="http://schemas.microsoft.com/office/drawing/2014/main" id="{56965D8C-2E20-6C23-CBF0-501EF3F36358}"/>
              </a:ext>
            </a:extLst>
          </p:cNvPr>
          <p:cNvSpPr>
            <a:spLocks noGrp="1"/>
          </p:cNvSpPr>
          <p:nvPr>
            <p:ph idx="1"/>
          </p:nvPr>
        </p:nvSpPr>
        <p:spPr/>
        <p:txBody>
          <a:bodyPr/>
          <a:lstStyle/>
          <a:p>
            <a:r>
              <a:rPr lang="fa-IR" dirty="0"/>
              <a:t>خشکی صبحگاهی –</a:t>
            </a:r>
          </a:p>
          <a:p>
            <a:r>
              <a:rPr lang="fa-IR" dirty="0"/>
              <a:t>آفت دهانی –</a:t>
            </a:r>
          </a:p>
          <a:p>
            <a:r>
              <a:rPr lang="fa-IR" dirty="0"/>
              <a:t>ریزش مو-</a:t>
            </a:r>
          </a:p>
          <a:p>
            <a:r>
              <a:rPr lang="fa-IR" dirty="0"/>
              <a:t>راش و بثورات پوستی –</a:t>
            </a:r>
          </a:p>
          <a:p>
            <a:r>
              <a:rPr lang="fa-IR" dirty="0"/>
              <a:t>تورم مفاصل و اندامها –</a:t>
            </a:r>
          </a:p>
          <a:p>
            <a:r>
              <a:rPr lang="fa-IR" dirty="0"/>
              <a:t>احساس سوزش و گزگز در پاها +</a:t>
            </a:r>
          </a:p>
          <a:p>
            <a:r>
              <a:rPr lang="fa-IR" dirty="0"/>
              <a:t>احساس خشکی دهان وچشم-</a:t>
            </a:r>
          </a:p>
          <a:p>
            <a:r>
              <a:rPr lang="fa-IR" dirty="0"/>
              <a:t>تغییر اجابت مزاج –</a:t>
            </a:r>
          </a:p>
          <a:p>
            <a:r>
              <a:rPr lang="fa-IR" dirty="0"/>
              <a:t>تغییر رنگ و حجم ادرار -</a:t>
            </a:r>
          </a:p>
        </p:txBody>
      </p:sp>
    </p:spTree>
    <p:extLst>
      <p:ext uri="{BB962C8B-B14F-4D97-AF65-F5344CB8AC3E}">
        <p14:creationId xmlns:p14="http://schemas.microsoft.com/office/powerpoint/2010/main" val="1249347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1625"/>
            <a:ext cx="12191999" cy="1325563"/>
          </a:xfrm>
        </p:spPr>
        <p:txBody>
          <a:bodyPr/>
          <a:lstStyle/>
          <a:p>
            <a:pPr algn="ctr"/>
            <a:r>
              <a:rPr lang="fa-IR" dirty="0"/>
              <a:t>        </a:t>
            </a:r>
            <a:r>
              <a:rPr lang="en-US" b="1" dirty="0"/>
              <a:t>Physical Exam</a:t>
            </a:r>
          </a:p>
        </p:txBody>
      </p:sp>
      <p:sp>
        <p:nvSpPr>
          <p:cNvPr id="3" name="Content Placeholder 2"/>
          <p:cNvSpPr>
            <a:spLocks noGrp="1"/>
          </p:cNvSpPr>
          <p:nvPr>
            <p:ph idx="1"/>
          </p:nvPr>
        </p:nvSpPr>
        <p:spPr>
          <a:xfrm>
            <a:off x="810266" y="1856509"/>
            <a:ext cx="10571465" cy="4253346"/>
          </a:xfrm>
        </p:spPr>
        <p:txBody>
          <a:bodyPr>
            <a:normAutofit fontScale="62500" lnSpcReduction="20000"/>
          </a:bodyPr>
          <a:lstStyle/>
          <a:p>
            <a:pPr marL="0" indent="0" algn="l">
              <a:buNone/>
            </a:pPr>
            <a:r>
              <a:rPr lang="en-US" sz="2400" b="1" dirty="0"/>
              <a:t>V/S :   BP: 117/70     PR:72   RR:18         T: 36.8</a:t>
            </a:r>
          </a:p>
          <a:p>
            <a:pPr marL="0" indent="0" algn="l">
              <a:buNone/>
            </a:pPr>
            <a:r>
              <a:rPr lang="en-US" sz="2400" b="1" dirty="0"/>
              <a:t>O2sat: 95% in room air  w/o o2 therapy</a:t>
            </a:r>
            <a:endParaRPr lang="fa-IR" sz="2400" b="1" dirty="0"/>
          </a:p>
          <a:p>
            <a:pPr algn="l"/>
            <a:r>
              <a:rPr lang="en-US" b="1" dirty="0"/>
              <a:t>Pale conjunctiva ,Non icteric sclera. </a:t>
            </a:r>
          </a:p>
          <a:p>
            <a:pPr algn="l"/>
            <a:r>
              <a:rPr lang="en-US" b="1" dirty="0"/>
              <a:t>CHEST   SYMMETRIC, NO EXPANSION , NO SCAR,  </a:t>
            </a:r>
          </a:p>
          <a:p>
            <a:pPr algn="l"/>
            <a:r>
              <a:rPr lang="en-US" b="1" dirty="0"/>
              <a:t>No LAP    NO JVP</a:t>
            </a:r>
          </a:p>
          <a:p>
            <a:pPr algn="l"/>
            <a:r>
              <a:rPr lang="en-US" b="1" dirty="0"/>
              <a:t>GENERAL APPERANCE :</a:t>
            </a:r>
            <a:r>
              <a:rPr lang="en-US" b="1" dirty="0" err="1"/>
              <a:t>allert</a:t>
            </a:r>
            <a:r>
              <a:rPr lang="en-US" b="1" dirty="0"/>
              <a:t> and well looking</a:t>
            </a:r>
          </a:p>
          <a:p>
            <a:pPr algn="l"/>
            <a:r>
              <a:rPr lang="en-US" b="1" dirty="0"/>
              <a:t>Heart: s1, s2 , NO heart murmur, NO HEAVE , NO THRILL</a:t>
            </a:r>
            <a:endParaRPr lang="fa-IR" b="1" dirty="0"/>
          </a:p>
          <a:p>
            <a:pPr algn="l"/>
            <a:r>
              <a:rPr lang="en-US" b="1" dirty="0"/>
              <a:t>lungs : Normal lung sounds</a:t>
            </a:r>
          </a:p>
          <a:p>
            <a:pPr algn="l"/>
            <a:r>
              <a:rPr lang="en-US" b="1" dirty="0"/>
              <a:t>Abdomen: NO tenderness, NO abdominal distention, NO guarding</a:t>
            </a:r>
          </a:p>
          <a:p>
            <a:pPr algn="l"/>
            <a:r>
              <a:rPr lang="en-US" b="1" dirty="0"/>
              <a:t>LOCAL TENDERNESS on lumbar and sacral vertebrae</a:t>
            </a:r>
          </a:p>
          <a:p>
            <a:pPr algn="l"/>
            <a:r>
              <a:rPr lang="en-US" b="1" dirty="0"/>
              <a:t>SCHOBER TEST + /FABER TEST -</a:t>
            </a:r>
          </a:p>
          <a:p>
            <a:pPr marL="0" indent="0" algn="l">
              <a:buNone/>
            </a:pPr>
            <a:r>
              <a:rPr lang="en-US" b="1" dirty="0"/>
              <a:t> Limb: Peripheral pulses 2+ and symmetric,  muscle strength normal and symmetric –</a:t>
            </a:r>
          </a:p>
          <a:p>
            <a:pPr marL="0" indent="0" algn="l">
              <a:buNone/>
            </a:pPr>
            <a:r>
              <a:rPr lang="en-US" b="1" dirty="0"/>
              <a:t>NEUROLOGIC EXAM. And DTR : NL</a:t>
            </a:r>
          </a:p>
          <a:p>
            <a:pPr marL="0" indent="0" algn="l">
              <a:buNone/>
            </a:pPr>
            <a:endParaRPr lang="en-US" b="1" dirty="0"/>
          </a:p>
          <a:p>
            <a:pPr marL="0" indent="0" algn="l">
              <a:buNone/>
            </a:pPr>
            <a:endParaRPr lang="en-US" dirty="0"/>
          </a:p>
        </p:txBody>
      </p:sp>
    </p:spTree>
    <p:extLst>
      <p:ext uri="{BB962C8B-B14F-4D97-AF65-F5344CB8AC3E}">
        <p14:creationId xmlns:p14="http://schemas.microsoft.com/office/powerpoint/2010/main" val="2655304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rmAutofit/>
          </a:bodyPr>
          <a:lstStyle/>
          <a:p>
            <a:pPr algn="ctr"/>
            <a:r>
              <a:rPr lang="en-US" sz="5400" b="1" i="1" dirty="0"/>
              <a:t>DDX?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46364" y="1"/>
            <a:ext cx="5070764" cy="923330"/>
          </a:xfrm>
          <a:prstGeom prst="rect">
            <a:avLst/>
          </a:prstGeom>
          <a:noFill/>
        </p:spPr>
        <p:txBody>
          <a:bodyPr wrap="square" rtlCol="0">
            <a:spAutoFit/>
          </a:bodyPr>
          <a:lstStyle/>
          <a:p>
            <a:r>
              <a:rPr lang="en-US" sz="5400" b="1" i="1" dirty="0"/>
              <a:t>Step 2</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2170" y="1895858"/>
            <a:ext cx="10103867" cy="4269416"/>
          </a:xfrm>
          <a:prstGeom prst="rect">
            <a:avLst/>
          </a:prstGeom>
        </p:spPr>
      </p:pic>
    </p:spTree>
    <p:extLst>
      <p:ext uri="{BB962C8B-B14F-4D97-AF65-F5344CB8AC3E}">
        <p14:creationId xmlns:p14="http://schemas.microsoft.com/office/powerpoint/2010/main" val="820081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709" y="-3010746"/>
            <a:ext cx="1629578" cy="6387243"/>
          </a:xfrm>
        </p:spPr>
        <p:txBody>
          <a:bodyPr>
            <a:noAutofit/>
          </a:bodyPr>
          <a:lstStyle/>
          <a:p>
            <a:r>
              <a:rPr lang="en-US" sz="4400" b="1" dirty="0"/>
              <a:t>Lab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4645158"/>
              </p:ext>
            </p:extLst>
          </p:nvPr>
        </p:nvGraphicFramePr>
        <p:xfrm>
          <a:off x="2851032" y="-339216"/>
          <a:ext cx="4159368" cy="7069746"/>
        </p:xfrm>
        <a:graphic>
          <a:graphicData uri="http://schemas.openxmlformats.org/drawingml/2006/table">
            <a:tbl>
              <a:tblPr firstRow="1" bandRow="1">
                <a:tableStyleId>{5C22544A-7EE6-4342-B048-85BDC9FD1C3A}</a:tableStyleId>
              </a:tblPr>
              <a:tblGrid>
                <a:gridCol w="2095041">
                  <a:extLst>
                    <a:ext uri="{9D8B030D-6E8A-4147-A177-3AD203B41FA5}">
                      <a16:colId xmlns:a16="http://schemas.microsoft.com/office/drawing/2014/main" val="20000"/>
                    </a:ext>
                  </a:extLst>
                </a:gridCol>
                <a:gridCol w="2064327">
                  <a:extLst>
                    <a:ext uri="{9D8B030D-6E8A-4147-A177-3AD203B41FA5}">
                      <a16:colId xmlns:a16="http://schemas.microsoft.com/office/drawing/2014/main" val="20001"/>
                    </a:ext>
                  </a:extLst>
                </a:gridCol>
              </a:tblGrid>
              <a:tr h="370216">
                <a:tc>
                  <a:txBody>
                    <a:bodyPr/>
                    <a:lstStyle/>
                    <a:p>
                      <a:r>
                        <a:rPr lang="en-US" dirty="0"/>
                        <a:t>3</a:t>
                      </a:r>
                    </a:p>
                  </a:txBody>
                  <a:tcPr/>
                </a:tc>
                <a:tc>
                  <a:txBody>
                    <a:bodyPr/>
                    <a:lstStyle/>
                    <a:p>
                      <a:endParaRPr lang="en-US" dirty="0"/>
                    </a:p>
                  </a:txBody>
                  <a:tcPr/>
                </a:tc>
                <a:extLst>
                  <a:ext uri="{0D108BD9-81ED-4DB2-BD59-A6C34878D82A}">
                    <a16:rowId xmlns:a16="http://schemas.microsoft.com/office/drawing/2014/main" val="10000"/>
                  </a:ext>
                </a:extLst>
              </a:tr>
              <a:tr h="370216">
                <a:tc>
                  <a:txBody>
                    <a:bodyPr/>
                    <a:lstStyle/>
                    <a:p>
                      <a:r>
                        <a:rPr lang="en-US" dirty="0"/>
                        <a:t>WBC</a:t>
                      </a:r>
                    </a:p>
                  </a:txBody>
                  <a:tcPr/>
                </a:tc>
                <a:tc>
                  <a:txBody>
                    <a:bodyPr/>
                    <a:lstStyle/>
                    <a:p>
                      <a:r>
                        <a:rPr lang="en-US" dirty="0"/>
                        <a:t>5.3</a:t>
                      </a:r>
                    </a:p>
                  </a:txBody>
                  <a:tcPr/>
                </a:tc>
                <a:extLst>
                  <a:ext uri="{0D108BD9-81ED-4DB2-BD59-A6C34878D82A}">
                    <a16:rowId xmlns:a16="http://schemas.microsoft.com/office/drawing/2014/main" val="10001"/>
                  </a:ext>
                </a:extLst>
              </a:tr>
              <a:tr h="370216">
                <a:tc>
                  <a:txBody>
                    <a:bodyPr/>
                    <a:lstStyle/>
                    <a:p>
                      <a:r>
                        <a:rPr lang="en-US" dirty="0" err="1"/>
                        <a:t>seg</a:t>
                      </a:r>
                      <a:endParaRPr lang="en-US" dirty="0"/>
                    </a:p>
                  </a:txBody>
                  <a:tcPr/>
                </a:tc>
                <a:tc>
                  <a:txBody>
                    <a:bodyPr/>
                    <a:lstStyle/>
                    <a:p>
                      <a:r>
                        <a:rPr lang="en-US" dirty="0"/>
                        <a:t>50</a:t>
                      </a:r>
                    </a:p>
                  </a:txBody>
                  <a:tcPr/>
                </a:tc>
                <a:extLst>
                  <a:ext uri="{0D108BD9-81ED-4DB2-BD59-A6C34878D82A}">
                    <a16:rowId xmlns:a16="http://schemas.microsoft.com/office/drawing/2014/main" val="470131903"/>
                  </a:ext>
                </a:extLst>
              </a:tr>
              <a:tr h="405858">
                <a:tc>
                  <a:txBody>
                    <a:bodyPr/>
                    <a:lstStyle/>
                    <a:p>
                      <a:r>
                        <a:rPr lang="en-US" dirty="0"/>
                        <a:t>RBC</a:t>
                      </a:r>
                    </a:p>
                  </a:txBody>
                  <a:tcPr/>
                </a:tc>
                <a:tc>
                  <a:txBody>
                    <a:bodyPr/>
                    <a:lstStyle/>
                    <a:p>
                      <a:r>
                        <a:rPr lang="en-US" dirty="0"/>
                        <a:t>3.6</a:t>
                      </a:r>
                    </a:p>
                  </a:txBody>
                  <a:tcPr/>
                </a:tc>
                <a:extLst>
                  <a:ext uri="{0D108BD9-81ED-4DB2-BD59-A6C34878D82A}">
                    <a16:rowId xmlns:a16="http://schemas.microsoft.com/office/drawing/2014/main" val="10002"/>
                  </a:ext>
                </a:extLst>
              </a:tr>
              <a:tr h="370216">
                <a:tc>
                  <a:txBody>
                    <a:bodyPr/>
                    <a:lstStyle/>
                    <a:p>
                      <a:r>
                        <a:rPr lang="en-US" dirty="0"/>
                        <a:t>HB</a:t>
                      </a:r>
                    </a:p>
                  </a:txBody>
                  <a:tcPr/>
                </a:tc>
                <a:tc>
                  <a:txBody>
                    <a:bodyPr/>
                    <a:lstStyle/>
                    <a:p>
                      <a:r>
                        <a:rPr lang="en-US" dirty="0"/>
                        <a:t>9.5</a:t>
                      </a:r>
                    </a:p>
                  </a:txBody>
                  <a:tcPr/>
                </a:tc>
                <a:extLst>
                  <a:ext uri="{0D108BD9-81ED-4DB2-BD59-A6C34878D82A}">
                    <a16:rowId xmlns:a16="http://schemas.microsoft.com/office/drawing/2014/main" val="10003"/>
                  </a:ext>
                </a:extLst>
              </a:tr>
              <a:tr h="370216">
                <a:tc>
                  <a:txBody>
                    <a:bodyPr/>
                    <a:lstStyle/>
                    <a:p>
                      <a:r>
                        <a:rPr lang="en-US" dirty="0"/>
                        <a:t>HCT</a:t>
                      </a:r>
                    </a:p>
                  </a:txBody>
                  <a:tcPr/>
                </a:tc>
                <a:tc>
                  <a:txBody>
                    <a:bodyPr/>
                    <a:lstStyle/>
                    <a:p>
                      <a:r>
                        <a:rPr lang="en-US" dirty="0"/>
                        <a:t>31.5</a:t>
                      </a:r>
                    </a:p>
                  </a:txBody>
                  <a:tcPr/>
                </a:tc>
                <a:extLst>
                  <a:ext uri="{0D108BD9-81ED-4DB2-BD59-A6C34878D82A}">
                    <a16:rowId xmlns:a16="http://schemas.microsoft.com/office/drawing/2014/main" val="10004"/>
                  </a:ext>
                </a:extLst>
              </a:tr>
              <a:tr h="370216">
                <a:tc>
                  <a:txBody>
                    <a:bodyPr/>
                    <a:lstStyle/>
                    <a:p>
                      <a:r>
                        <a:rPr lang="en-US" dirty="0"/>
                        <a:t>MCV</a:t>
                      </a:r>
                    </a:p>
                  </a:txBody>
                  <a:tcPr/>
                </a:tc>
                <a:tc>
                  <a:txBody>
                    <a:bodyPr/>
                    <a:lstStyle/>
                    <a:p>
                      <a:r>
                        <a:rPr lang="en-US" dirty="0"/>
                        <a:t>87.5</a:t>
                      </a:r>
                    </a:p>
                  </a:txBody>
                  <a:tcPr/>
                </a:tc>
                <a:extLst>
                  <a:ext uri="{0D108BD9-81ED-4DB2-BD59-A6C34878D82A}">
                    <a16:rowId xmlns:a16="http://schemas.microsoft.com/office/drawing/2014/main" val="10005"/>
                  </a:ext>
                </a:extLst>
              </a:tr>
              <a:tr h="370216">
                <a:tc>
                  <a:txBody>
                    <a:bodyPr/>
                    <a:lstStyle/>
                    <a:p>
                      <a:r>
                        <a:rPr lang="en-US" dirty="0"/>
                        <a:t>MCH</a:t>
                      </a:r>
                    </a:p>
                  </a:txBody>
                  <a:tcPr/>
                </a:tc>
                <a:tc>
                  <a:txBody>
                    <a:bodyPr/>
                    <a:lstStyle/>
                    <a:p>
                      <a:r>
                        <a:rPr lang="en-US" dirty="0"/>
                        <a:t>26.3</a:t>
                      </a:r>
                    </a:p>
                  </a:txBody>
                  <a:tcPr/>
                </a:tc>
                <a:extLst>
                  <a:ext uri="{0D108BD9-81ED-4DB2-BD59-A6C34878D82A}">
                    <a16:rowId xmlns:a16="http://schemas.microsoft.com/office/drawing/2014/main" val="10006"/>
                  </a:ext>
                </a:extLst>
              </a:tr>
              <a:tr h="370216">
                <a:tc>
                  <a:txBody>
                    <a:bodyPr/>
                    <a:lstStyle/>
                    <a:p>
                      <a:r>
                        <a:rPr lang="en-US" dirty="0"/>
                        <a:t>PLT</a:t>
                      </a:r>
                    </a:p>
                  </a:txBody>
                  <a:tcPr/>
                </a:tc>
                <a:tc>
                  <a:txBody>
                    <a:bodyPr/>
                    <a:lstStyle/>
                    <a:p>
                      <a:r>
                        <a:rPr lang="en-US" dirty="0"/>
                        <a:t>93000</a:t>
                      </a:r>
                    </a:p>
                  </a:txBody>
                  <a:tcPr/>
                </a:tc>
                <a:extLst>
                  <a:ext uri="{0D108BD9-81ED-4DB2-BD59-A6C34878D82A}">
                    <a16:rowId xmlns:a16="http://schemas.microsoft.com/office/drawing/2014/main" val="10007"/>
                  </a:ext>
                </a:extLst>
              </a:tr>
              <a:tr h="370216">
                <a:tc>
                  <a:txBody>
                    <a:bodyPr/>
                    <a:lstStyle/>
                    <a:p>
                      <a:r>
                        <a:rPr lang="en-US" dirty="0"/>
                        <a:t>RDW</a:t>
                      </a:r>
                    </a:p>
                  </a:txBody>
                  <a:tcPr/>
                </a:tc>
                <a:tc>
                  <a:txBody>
                    <a:bodyPr/>
                    <a:lstStyle/>
                    <a:p>
                      <a:r>
                        <a:rPr lang="en-US" dirty="0"/>
                        <a:t>14.7</a:t>
                      </a:r>
                    </a:p>
                  </a:txBody>
                  <a:tcPr/>
                </a:tc>
                <a:extLst>
                  <a:ext uri="{0D108BD9-81ED-4DB2-BD59-A6C34878D82A}">
                    <a16:rowId xmlns:a16="http://schemas.microsoft.com/office/drawing/2014/main" val="10008"/>
                  </a:ext>
                </a:extLst>
              </a:tr>
              <a:tr h="370216">
                <a:tc>
                  <a:txBody>
                    <a:bodyPr/>
                    <a:lstStyle/>
                    <a:p>
                      <a:r>
                        <a:rPr lang="en-US" dirty="0"/>
                        <a:t>ESR</a:t>
                      </a:r>
                    </a:p>
                  </a:txBody>
                  <a:tcPr/>
                </a:tc>
                <a:tc>
                  <a:txBody>
                    <a:bodyPr/>
                    <a:lstStyle/>
                    <a:p>
                      <a:r>
                        <a:rPr lang="en-US" dirty="0"/>
                        <a:t>75</a:t>
                      </a:r>
                    </a:p>
                  </a:txBody>
                  <a:tcPr/>
                </a:tc>
                <a:extLst>
                  <a:ext uri="{0D108BD9-81ED-4DB2-BD59-A6C34878D82A}">
                    <a16:rowId xmlns:a16="http://schemas.microsoft.com/office/drawing/2014/main" val="10009"/>
                  </a:ext>
                </a:extLst>
              </a:tr>
              <a:tr h="370216">
                <a:tc>
                  <a:txBody>
                    <a:bodyPr/>
                    <a:lstStyle/>
                    <a:p>
                      <a:r>
                        <a:rPr lang="en-US" dirty="0"/>
                        <a:t>CRP</a:t>
                      </a:r>
                    </a:p>
                  </a:txBody>
                  <a:tcPr/>
                </a:tc>
                <a:tc>
                  <a:txBody>
                    <a:bodyPr/>
                    <a:lstStyle/>
                    <a:p>
                      <a:r>
                        <a:rPr lang="en-US" dirty="0"/>
                        <a:t>3.6</a:t>
                      </a:r>
                    </a:p>
                  </a:txBody>
                  <a:tcPr/>
                </a:tc>
                <a:extLst>
                  <a:ext uri="{0D108BD9-81ED-4DB2-BD59-A6C34878D82A}">
                    <a16:rowId xmlns:a16="http://schemas.microsoft.com/office/drawing/2014/main" val="1569813916"/>
                  </a:ext>
                </a:extLst>
              </a:tr>
              <a:tr h="370216">
                <a:tc>
                  <a:txBody>
                    <a:bodyPr/>
                    <a:lstStyle/>
                    <a:p>
                      <a:r>
                        <a:rPr lang="en-US" dirty="0"/>
                        <a:t>PT</a:t>
                      </a:r>
                    </a:p>
                  </a:txBody>
                  <a:tcPr/>
                </a:tc>
                <a:tc>
                  <a:txBody>
                    <a:bodyPr/>
                    <a:lstStyle/>
                    <a:p>
                      <a:r>
                        <a:rPr lang="en-US" dirty="0"/>
                        <a:t>13.4</a:t>
                      </a:r>
                    </a:p>
                  </a:txBody>
                  <a:tcPr/>
                </a:tc>
                <a:extLst>
                  <a:ext uri="{0D108BD9-81ED-4DB2-BD59-A6C34878D82A}">
                    <a16:rowId xmlns:a16="http://schemas.microsoft.com/office/drawing/2014/main" val="10010"/>
                  </a:ext>
                </a:extLst>
              </a:tr>
              <a:tr h="370216">
                <a:tc>
                  <a:txBody>
                    <a:bodyPr/>
                    <a:lstStyle/>
                    <a:p>
                      <a:r>
                        <a:rPr lang="en-US" dirty="0"/>
                        <a:t>PTT</a:t>
                      </a:r>
                    </a:p>
                  </a:txBody>
                  <a:tcPr/>
                </a:tc>
                <a:tc>
                  <a:txBody>
                    <a:bodyPr/>
                    <a:lstStyle/>
                    <a:p>
                      <a:r>
                        <a:rPr lang="en-US" dirty="0"/>
                        <a:t>27</a:t>
                      </a:r>
                    </a:p>
                  </a:txBody>
                  <a:tcPr/>
                </a:tc>
                <a:extLst>
                  <a:ext uri="{0D108BD9-81ED-4DB2-BD59-A6C34878D82A}">
                    <a16:rowId xmlns:a16="http://schemas.microsoft.com/office/drawing/2014/main" val="10011"/>
                  </a:ext>
                </a:extLst>
              </a:tr>
              <a:tr h="370216">
                <a:tc>
                  <a:txBody>
                    <a:bodyPr/>
                    <a:lstStyle/>
                    <a:p>
                      <a:r>
                        <a:rPr lang="en-US" dirty="0"/>
                        <a:t>INR</a:t>
                      </a:r>
                    </a:p>
                  </a:txBody>
                  <a:tcPr/>
                </a:tc>
                <a:tc>
                  <a:txBody>
                    <a:bodyPr/>
                    <a:lstStyle/>
                    <a:p>
                      <a:r>
                        <a:rPr lang="en-US" dirty="0"/>
                        <a:t>1</a:t>
                      </a:r>
                    </a:p>
                  </a:txBody>
                  <a:tcPr/>
                </a:tc>
                <a:extLst>
                  <a:ext uri="{0D108BD9-81ED-4DB2-BD59-A6C34878D82A}">
                    <a16:rowId xmlns:a16="http://schemas.microsoft.com/office/drawing/2014/main" val="10012"/>
                  </a:ext>
                </a:extLst>
              </a:tr>
              <a:tr h="370216">
                <a:tc>
                  <a:txBody>
                    <a:bodyPr/>
                    <a:lstStyle/>
                    <a:p>
                      <a:r>
                        <a:rPr lang="en-US" dirty="0"/>
                        <a:t>BUN</a:t>
                      </a:r>
                    </a:p>
                  </a:txBody>
                  <a:tcPr/>
                </a:tc>
                <a:tc>
                  <a:txBody>
                    <a:bodyPr/>
                    <a:lstStyle/>
                    <a:p>
                      <a:r>
                        <a:rPr lang="en-US" dirty="0"/>
                        <a:t>22</a:t>
                      </a:r>
                    </a:p>
                  </a:txBody>
                  <a:tcPr/>
                </a:tc>
                <a:extLst>
                  <a:ext uri="{0D108BD9-81ED-4DB2-BD59-A6C34878D82A}">
                    <a16:rowId xmlns:a16="http://schemas.microsoft.com/office/drawing/2014/main" val="10013"/>
                  </a:ext>
                </a:extLst>
              </a:tr>
              <a:tr h="370216">
                <a:tc>
                  <a:txBody>
                    <a:bodyPr/>
                    <a:lstStyle/>
                    <a:p>
                      <a:r>
                        <a:rPr lang="en-US" dirty="0"/>
                        <a:t>Cr</a:t>
                      </a:r>
                    </a:p>
                  </a:txBody>
                  <a:tcPr/>
                </a:tc>
                <a:tc>
                  <a:txBody>
                    <a:bodyPr/>
                    <a:lstStyle/>
                    <a:p>
                      <a:r>
                        <a:rPr lang="en-US" dirty="0"/>
                        <a:t>1.3</a:t>
                      </a:r>
                    </a:p>
                  </a:txBody>
                  <a:tcPr/>
                </a:tc>
                <a:extLst>
                  <a:ext uri="{0D108BD9-81ED-4DB2-BD59-A6C34878D82A}">
                    <a16:rowId xmlns:a16="http://schemas.microsoft.com/office/drawing/2014/main" val="10014"/>
                  </a:ext>
                </a:extLst>
              </a:tr>
              <a:tr h="370216">
                <a:tc>
                  <a:txBody>
                    <a:bodyPr/>
                    <a:lstStyle/>
                    <a:p>
                      <a:r>
                        <a:rPr lang="en-US" dirty="0"/>
                        <a:t>Na</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dirty="0"/>
                        <a:t>134</a:t>
                      </a:r>
                    </a:p>
                  </a:txBody>
                  <a:tcPr/>
                </a:tc>
                <a:extLst>
                  <a:ext uri="{0D108BD9-81ED-4DB2-BD59-A6C34878D82A}">
                    <a16:rowId xmlns:a16="http://schemas.microsoft.com/office/drawing/2014/main" val="10015"/>
                  </a:ext>
                </a:extLst>
              </a:tr>
              <a:tr h="370216">
                <a:tc>
                  <a:txBody>
                    <a:bodyPr/>
                    <a:lstStyle/>
                    <a:p>
                      <a:r>
                        <a:rPr lang="en-US" dirty="0"/>
                        <a:t>K</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dirty="0"/>
                        <a:t>3.6</a:t>
                      </a:r>
                    </a:p>
                  </a:txBody>
                  <a:tcPr/>
                </a:tc>
                <a:extLst>
                  <a:ext uri="{0D108BD9-81ED-4DB2-BD59-A6C34878D82A}">
                    <a16:rowId xmlns:a16="http://schemas.microsoft.com/office/drawing/2014/main" val="3185977503"/>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895602521"/>
              </p:ext>
            </p:extLst>
          </p:nvPr>
        </p:nvGraphicFramePr>
        <p:xfrm>
          <a:off x="7606144" y="-339222"/>
          <a:ext cx="4354797" cy="7034109"/>
        </p:xfrm>
        <a:graphic>
          <a:graphicData uri="http://schemas.openxmlformats.org/drawingml/2006/table">
            <a:tbl>
              <a:tblPr firstRow="1" bandRow="1">
                <a:tableStyleId>{5C22544A-7EE6-4342-B048-85BDC9FD1C3A}</a:tableStyleId>
              </a:tblPr>
              <a:tblGrid>
                <a:gridCol w="2162499">
                  <a:extLst>
                    <a:ext uri="{9D8B030D-6E8A-4147-A177-3AD203B41FA5}">
                      <a16:colId xmlns:a16="http://schemas.microsoft.com/office/drawing/2014/main" val="2062452905"/>
                    </a:ext>
                  </a:extLst>
                </a:gridCol>
                <a:gridCol w="2192298">
                  <a:extLst>
                    <a:ext uri="{9D8B030D-6E8A-4147-A177-3AD203B41FA5}">
                      <a16:colId xmlns:a16="http://schemas.microsoft.com/office/drawing/2014/main" val="2689149346"/>
                    </a:ext>
                  </a:extLst>
                </a:gridCol>
              </a:tblGrid>
              <a:tr h="369841">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574052346"/>
                  </a:ext>
                </a:extLst>
              </a:tr>
              <a:tr h="369841">
                <a:tc>
                  <a:txBody>
                    <a:bodyPr/>
                    <a:lstStyle/>
                    <a:p>
                      <a:r>
                        <a:rPr lang="en-US" dirty="0"/>
                        <a:t>AST</a:t>
                      </a:r>
                    </a:p>
                  </a:txBody>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dirty="0"/>
                        <a:t>30</a:t>
                      </a:r>
                    </a:p>
                  </a:txBody>
                  <a:tcPr/>
                </a:tc>
                <a:extLst>
                  <a:ext uri="{0D108BD9-81ED-4DB2-BD59-A6C34878D82A}">
                    <a16:rowId xmlns:a16="http://schemas.microsoft.com/office/drawing/2014/main" val="2702677149"/>
                  </a:ext>
                </a:extLst>
              </a:tr>
              <a:tr h="369841">
                <a:tc>
                  <a:txBody>
                    <a:bodyPr/>
                    <a:lstStyle/>
                    <a:p>
                      <a:r>
                        <a:rPr lang="en-US" dirty="0"/>
                        <a:t>ALT</a:t>
                      </a:r>
                    </a:p>
                  </a:txBody>
                  <a:tcPr/>
                </a:tc>
                <a:tc>
                  <a:txBody>
                    <a:bodyPr/>
                    <a:lstStyle/>
                    <a:p>
                      <a:r>
                        <a:rPr lang="en-US" dirty="0"/>
                        <a:t>29</a:t>
                      </a:r>
                    </a:p>
                  </a:txBody>
                  <a:tcPr/>
                </a:tc>
                <a:extLst>
                  <a:ext uri="{0D108BD9-81ED-4DB2-BD59-A6C34878D82A}">
                    <a16:rowId xmlns:a16="http://schemas.microsoft.com/office/drawing/2014/main" val="3390600945"/>
                  </a:ext>
                </a:extLst>
              </a:tr>
              <a:tr h="369841">
                <a:tc>
                  <a:txBody>
                    <a:bodyPr/>
                    <a:lstStyle/>
                    <a:p>
                      <a:r>
                        <a:rPr lang="en-US" dirty="0"/>
                        <a:t>ALP</a:t>
                      </a:r>
                    </a:p>
                  </a:txBody>
                  <a:tcPr/>
                </a:tc>
                <a:tc>
                  <a:txBody>
                    <a:bodyPr/>
                    <a:lstStyle/>
                    <a:p>
                      <a:r>
                        <a:rPr lang="en-US" dirty="0"/>
                        <a:t>380</a:t>
                      </a:r>
                    </a:p>
                  </a:txBody>
                  <a:tcPr/>
                </a:tc>
                <a:extLst>
                  <a:ext uri="{0D108BD9-81ED-4DB2-BD59-A6C34878D82A}">
                    <a16:rowId xmlns:a16="http://schemas.microsoft.com/office/drawing/2014/main" val="514008667"/>
                  </a:ext>
                </a:extLst>
              </a:tr>
              <a:tr h="369841">
                <a:tc>
                  <a:txBody>
                    <a:bodyPr/>
                    <a:lstStyle/>
                    <a:p>
                      <a:r>
                        <a:rPr lang="en-US" dirty="0"/>
                        <a:t>Total</a:t>
                      </a:r>
                      <a:r>
                        <a:rPr lang="en-US" baseline="0" dirty="0"/>
                        <a:t> Bili</a:t>
                      </a:r>
                      <a:endParaRPr lang="en-US" dirty="0"/>
                    </a:p>
                  </a:txBody>
                  <a:tcPr/>
                </a:tc>
                <a:tc>
                  <a:txBody>
                    <a:bodyPr/>
                    <a:lstStyle/>
                    <a:p>
                      <a:endParaRPr lang="en-US" dirty="0"/>
                    </a:p>
                  </a:txBody>
                  <a:tcPr/>
                </a:tc>
                <a:extLst>
                  <a:ext uri="{0D108BD9-81ED-4DB2-BD59-A6C34878D82A}">
                    <a16:rowId xmlns:a16="http://schemas.microsoft.com/office/drawing/2014/main" val="1781686785"/>
                  </a:ext>
                </a:extLst>
              </a:tr>
              <a:tr h="369841">
                <a:tc>
                  <a:txBody>
                    <a:bodyPr/>
                    <a:lstStyle/>
                    <a:p>
                      <a:r>
                        <a:rPr lang="en-US" dirty="0"/>
                        <a:t>Direct</a:t>
                      </a:r>
                      <a:r>
                        <a:rPr lang="en-US" baseline="0" dirty="0"/>
                        <a:t> Bili</a:t>
                      </a:r>
                      <a:endParaRPr lang="en-US" dirty="0"/>
                    </a:p>
                  </a:txBody>
                  <a:tcPr/>
                </a:tc>
                <a:tc>
                  <a:txBody>
                    <a:bodyPr/>
                    <a:lstStyle/>
                    <a:p>
                      <a:endParaRPr lang="en-US" dirty="0"/>
                    </a:p>
                  </a:txBody>
                  <a:tcPr/>
                </a:tc>
                <a:extLst>
                  <a:ext uri="{0D108BD9-81ED-4DB2-BD59-A6C34878D82A}">
                    <a16:rowId xmlns:a16="http://schemas.microsoft.com/office/drawing/2014/main" val="2347117812"/>
                  </a:ext>
                </a:extLst>
              </a:tr>
              <a:tr h="369841">
                <a:tc>
                  <a:txBody>
                    <a:bodyPr/>
                    <a:lstStyle/>
                    <a:p>
                      <a:r>
                        <a:rPr lang="en-US" dirty="0"/>
                        <a:t>Uric</a:t>
                      </a:r>
                      <a:r>
                        <a:rPr lang="en-US" baseline="0" dirty="0"/>
                        <a:t> Acid</a:t>
                      </a:r>
                      <a:endParaRPr lang="en-US" dirty="0"/>
                    </a:p>
                  </a:txBody>
                  <a:tcPr/>
                </a:tc>
                <a:tc>
                  <a:txBody>
                    <a:bodyPr/>
                    <a:lstStyle/>
                    <a:p>
                      <a:r>
                        <a:rPr lang="en-US" dirty="0"/>
                        <a:t>8-9</a:t>
                      </a:r>
                    </a:p>
                  </a:txBody>
                  <a:tcPr/>
                </a:tc>
                <a:extLst>
                  <a:ext uri="{0D108BD9-81ED-4DB2-BD59-A6C34878D82A}">
                    <a16:rowId xmlns:a16="http://schemas.microsoft.com/office/drawing/2014/main" val="2123497414"/>
                  </a:ext>
                </a:extLst>
              </a:tr>
              <a:tr h="369841">
                <a:tc>
                  <a:txBody>
                    <a:bodyPr/>
                    <a:lstStyle/>
                    <a:p>
                      <a:r>
                        <a:rPr lang="en-US" dirty="0"/>
                        <a:t>LDH-P</a:t>
                      </a:r>
                    </a:p>
                  </a:txBody>
                  <a:tcPr/>
                </a:tc>
                <a:tc>
                  <a:txBody>
                    <a:bodyPr/>
                    <a:lstStyle/>
                    <a:p>
                      <a:r>
                        <a:rPr lang="en-US" dirty="0"/>
                        <a:t>677</a:t>
                      </a:r>
                    </a:p>
                  </a:txBody>
                  <a:tcPr/>
                </a:tc>
                <a:extLst>
                  <a:ext uri="{0D108BD9-81ED-4DB2-BD59-A6C34878D82A}">
                    <a16:rowId xmlns:a16="http://schemas.microsoft.com/office/drawing/2014/main" val="2006228095"/>
                  </a:ext>
                </a:extLst>
              </a:tr>
              <a:tr h="369841">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650918183"/>
                  </a:ext>
                </a:extLst>
              </a:tr>
              <a:tr h="369841">
                <a:tc>
                  <a:txBody>
                    <a:bodyPr/>
                    <a:lstStyle/>
                    <a:p>
                      <a:r>
                        <a:rPr lang="en-US" dirty="0"/>
                        <a:t>CPK</a:t>
                      </a:r>
                    </a:p>
                  </a:txBody>
                  <a:tcPr/>
                </a:tc>
                <a:tc>
                  <a:txBody>
                    <a:bodyPr/>
                    <a:lstStyle/>
                    <a:p>
                      <a:r>
                        <a:rPr lang="en-US" dirty="0"/>
                        <a:t>75</a:t>
                      </a:r>
                    </a:p>
                  </a:txBody>
                  <a:tcPr/>
                </a:tc>
                <a:extLst>
                  <a:ext uri="{0D108BD9-81ED-4DB2-BD59-A6C34878D82A}">
                    <a16:rowId xmlns:a16="http://schemas.microsoft.com/office/drawing/2014/main" val="1828306943"/>
                  </a:ext>
                </a:extLst>
              </a:tr>
              <a:tr h="369841">
                <a:tc>
                  <a:txBody>
                    <a:bodyPr/>
                    <a:lstStyle/>
                    <a:p>
                      <a:r>
                        <a:rPr lang="en-US" dirty="0"/>
                        <a:t>CKMB</a:t>
                      </a:r>
                    </a:p>
                  </a:txBody>
                  <a:tcPr/>
                </a:tc>
                <a:tc>
                  <a:txBody>
                    <a:bodyPr/>
                    <a:lstStyle/>
                    <a:p>
                      <a:r>
                        <a:rPr lang="en-US" dirty="0"/>
                        <a:t>20</a:t>
                      </a:r>
                    </a:p>
                  </a:txBody>
                  <a:tcPr/>
                </a:tc>
                <a:extLst>
                  <a:ext uri="{0D108BD9-81ED-4DB2-BD59-A6C34878D82A}">
                    <a16:rowId xmlns:a16="http://schemas.microsoft.com/office/drawing/2014/main" val="1504027756"/>
                  </a:ext>
                </a:extLst>
              </a:tr>
              <a:tr h="369841">
                <a:tc>
                  <a:txBody>
                    <a:bodyPr/>
                    <a:lstStyle/>
                    <a:p>
                      <a:r>
                        <a:rPr lang="en-US" dirty="0"/>
                        <a:t>TOTAL PR</a:t>
                      </a:r>
                    </a:p>
                  </a:txBody>
                  <a:tcPr/>
                </a:tc>
                <a:tc>
                  <a:txBody>
                    <a:bodyPr/>
                    <a:lstStyle/>
                    <a:p>
                      <a:r>
                        <a:rPr lang="en-US" dirty="0"/>
                        <a:t>6/5</a:t>
                      </a:r>
                    </a:p>
                  </a:txBody>
                  <a:tcPr/>
                </a:tc>
                <a:extLst>
                  <a:ext uri="{0D108BD9-81ED-4DB2-BD59-A6C34878D82A}">
                    <a16:rowId xmlns:a16="http://schemas.microsoft.com/office/drawing/2014/main" val="2167359964"/>
                  </a:ext>
                </a:extLst>
              </a:tr>
              <a:tr h="369841">
                <a:tc>
                  <a:txBody>
                    <a:bodyPr/>
                    <a:lstStyle/>
                    <a:p>
                      <a:r>
                        <a:rPr lang="en-US" dirty="0"/>
                        <a:t>ALB</a:t>
                      </a:r>
                    </a:p>
                  </a:txBody>
                  <a:tcPr/>
                </a:tc>
                <a:tc>
                  <a:txBody>
                    <a:bodyPr/>
                    <a:lstStyle/>
                    <a:p>
                      <a:r>
                        <a:rPr lang="en-US" dirty="0"/>
                        <a:t>4/2</a:t>
                      </a:r>
                    </a:p>
                  </a:txBody>
                  <a:tcPr/>
                </a:tc>
                <a:extLst>
                  <a:ext uri="{0D108BD9-81ED-4DB2-BD59-A6C34878D82A}">
                    <a16:rowId xmlns:a16="http://schemas.microsoft.com/office/drawing/2014/main" val="2907738483"/>
                  </a:ext>
                </a:extLst>
              </a:tr>
              <a:tr h="369841">
                <a:tc>
                  <a:txBody>
                    <a:bodyPr/>
                    <a:lstStyle/>
                    <a:p>
                      <a:r>
                        <a:rPr lang="en-US" dirty="0"/>
                        <a:t>SERUM IRON</a:t>
                      </a:r>
                    </a:p>
                  </a:txBody>
                  <a:tcPr/>
                </a:tc>
                <a:tc>
                  <a:txBody>
                    <a:bodyPr/>
                    <a:lstStyle/>
                    <a:p>
                      <a:r>
                        <a:rPr lang="en-US" dirty="0"/>
                        <a:t>37</a:t>
                      </a:r>
                    </a:p>
                  </a:txBody>
                  <a:tcPr/>
                </a:tc>
                <a:extLst>
                  <a:ext uri="{0D108BD9-81ED-4DB2-BD59-A6C34878D82A}">
                    <a16:rowId xmlns:a16="http://schemas.microsoft.com/office/drawing/2014/main" val="797345504"/>
                  </a:ext>
                </a:extLst>
              </a:tr>
              <a:tr h="369841">
                <a:tc>
                  <a:txBody>
                    <a:bodyPr/>
                    <a:lstStyle/>
                    <a:p>
                      <a:r>
                        <a:rPr lang="en-US" dirty="0"/>
                        <a:t>TIBC</a:t>
                      </a:r>
                    </a:p>
                  </a:txBody>
                  <a:tcPr/>
                </a:tc>
                <a:tc>
                  <a:txBody>
                    <a:bodyPr/>
                    <a:lstStyle/>
                    <a:p>
                      <a:r>
                        <a:rPr lang="en-US" dirty="0"/>
                        <a:t>262</a:t>
                      </a:r>
                    </a:p>
                  </a:txBody>
                  <a:tcPr/>
                </a:tc>
                <a:extLst>
                  <a:ext uri="{0D108BD9-81ED-4DB2-BD59-A6C34878D82A}">
                    <a16:rowId xmlns:a16="http://schemas.microsoft.com/office/drawing/2014/main" val="2475807046"/>
                  </a:ext>
                </a:extLst>
              </a:tr>
              <a:tr h="369841">
                <a:tc>
                  <a:txBody>
                    <a:bodyPr/>
                    <a:lstStyle/>
                    <a:p>
                      <a:r>
                        <a:rPr lang="en-US" dirty="0"/>
                        <a:t>FERRITIN</a:t>
                      </a:r>
                    </a:p>
                  </a:txBody>
                  <a:tcPr/>
                </a:tc>
                <a:tc>
                  <a:txBody>
                    <a:bodyPr/>
                    <a:lstStyle/>
                    <a:p>
                      <a:r>
                        <a:rPr lang="en-US" dirty="0"/>
                        <a:t>32</a:t>
                      </a:r>
                    </a:p>
                  </a:txBody>
                  <a:tcPr/>
                </a:tc>
                <a:extLst>
                  <a:ext uri="{0D108BD9-81ED-4DB2-BD59-A6C34878D82A}">
                    <a16:rowId xmlns:a16="http://schemas.microsoft.com/office/drawing/2014/main" val="79408207"/>
                  </a:ext>
                </a:extLst>
              </a:tr>
              <a:tr h="376971">
                <a:tc>
                  <a:txBody>
                    <a:bodyPr/>
                    <a:lstStyle/>
                    <a:p>
                      <a:r>
                        <a:rPr lang="en-US" dirty="0"/>
                        <a:t>Ca</a:t>
                      </a:r>
                    </a:p>
                  </a:txBody>
                  <a:tcPr/>
                </a:tc>
                <a:tc>
                  <a:txBody>
                    <a:bodyPr/>
                    <a:lstStyle/>
                    <a:p>
                      <a:r>
                        <a:rPr lang="en-US" dirty="0"/>
                        <a:t>11/8</a:t>
                      </a:r>
                    </a:p>
                  </a:txBody>
                  <a:tcPr/>
                </a:tc>
                <a:extLst>
                  <a:ext uri="{0D108BD9-81ED-4DB2-BD59-A6C34878D82A}">
                    <a16:rowId xmlns:a16="http://schemas.microsoft.com/office/drawing/2014/main" val="1393618929"/>
                  </a:ext>
                </a:extLst>
              </a:tr>
              <a:tr h="369841">
                <a:tc>
                  <a:txBody>
                    <a:bodyPr/>
                    <a:lstStyle/>
                    <a:p>
                      <a:r>
                        <a:rPr lang="en-US" dirty="0"/>
                        <a:t>P</a:t>
                      </a:r>
                    </a:p>
                  </a:txBody>
                  <a:tcPr/>
                </a:tc>
                <a:tc>
                  <a:txBody>
                    <a:bodyPr/>
                    <a:lstStyle/>
                    <a:p>
                      <a:r>
                        <a:rPr lang="en-US" dirty="0"/>
                        <a:t>3.7</a:t>
                      </a:r>
                    </a:p>
                  </a:txBody>
                  <a:tcPr/>
                </a:tc>
                <a:extLst>
                  <a:ext uri="{0D108BD9-81ED-4DB2-BD59-A6C34878D82A}">
                    <a16:rowId xmlns:a16="http://schemas.microsoft.com/office/drawing/2014/main" val="605527112"/>
                  </a:ext>
                </a:extLst>
              </a:tr>
              <a:tr h="369841">
                <a:tc>
                  <a:txBody>
                    <a:bodyPr/>
                    <a:lstStyle/>
                    <a:p>
                      <a:r>
                        <a:rPr lang="en-US" dirty="0"/>
                        <a:t>Mg</a:t>
                      </a:r>
                    </a:p>
                  </a:txBody>
                  <a:tcPr/>
                </a:tc>
                <a:tc>
                  <a:txBody>
                    <a:bodyPr/>
                    <a:lstStyle/>
                    <a:p>
                      <a:r>
                        <a:rPr lang="en-US" dirty="0"/>
                        <a:t>1.4</a:t>
                      </a:r>
                    </a:p>
                  </a:txBody>
                  <a:tcPr/>
                </a:tc>
                <a:extLst>
                  <a:ext uri="{0D108BD9-81ED-4DB2-BD59-A6C34878D82A}">
                    <a16:rowId xmlns:a16="http://schemas.microsoft.com/office/drawing/2014/main" val="2276189946"/>
                  </a:ext>
                </a:extLst>
              </a:tr>
            </a:tbl>
          </a:graphicData>
        </a:graphic>
      </p:graphicFrame>
    </p:spTree>
    <p:extLst>
      <p:ext uri="{BB962C8B-B14F-4D97-AF65-F5344CB8AC3E}">
        <p14:creationId xmlns:p14="http://schemas.microsoft.com/office/powerpoint/2010/main" val="3348056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53291630"/>
              </p:ext>
            </p:extLst>
          </p:nvPr>
        </p:nvGraphicFramePr>
        <p:xfrm>
          <a:off x="2578331" y="778627"/>
          <a:ext cx="7370619" cy="3971666"/>
        </p:xfrm>
        <a:graphic>
          <a:graphicData uri="http://schemas.openxmlformats.org/drawingml/2006/table">
            <a:tbl>
              <a:tblPr rtl="1" firstRow="1" bandRow="1">
                <a:tableStyleId>{5C22544A-7EE6-4342-B048-85BDC9FD1C3A}</a:tableStyleId>
              </a:tblPr>
              <a:tblGrid>
                <a:gridCol w="3650478">
                  <a:extLst>
                    <a:ext uri="{9D8B030D-6E8A-4147-A177-3AD203B41FA5}">
                      <a16:colId xmlns:a16="http://schemas.microsoft.com/office/drawing/2014/main" val="366509388"/>
                    </a:ext>
                  </a:extLst>
                </a:gridCol>
                <a:gridCol w="3720141">
                  <a:extLst>
                    <a:ext uri="{9D8B030D-6E8A-4147-A177-3AD203B41FA5}">
                      <a16:colId xmlns:a16="http://schemas.microsoft.com/office/drawing/2014/main" val="3141096468"/>
                    </a:ext>
                  </a:extLst>
                </a:gridCol>
              </a:tblGrid>
              <a:tr h="644032">
                <a:tc>
                  <a:txBody>
                    <a:bodyPr/>
                    <a:lstStyle/>
                    <a:p>
                      <a:pPr rtl="1"/>
                      <a:endParaRPr lang="fa-IR" dirty="0"/>
                    </a:p>
                  </a:txBody>
                  <a:tcPr/>
                </a:tc>
                <a:tc>
                  <a:txBody>
                    <a:bodyPr/>
                    <a:lstStyle/>
                    <a:p>
                      <a:pPr algn="ctr" rtl="1"/>
                      <a:r>
                        <a:rPr lang="en-US" dirty="0"/>
                        <a:t>VBG</a:t>
                      </a:r>
                      <a:endParaRPr lang="fa-IR" dirty="0"/>
                    </a:p>
                  </a:txBody>
                  <a:tcPr/>
                </a:tc>
                <a:extLst>
                  <a:ext uri="{0D108BD9-81ED-4DB2-BD59-A6C34878D82A}">
                    <a16:rowId xmlns:a16="http://schemas.microsoft.com/office/drawing/2014/main" val="2376518188"/>
                  </a:ext>
                </a:extLst>
              </a:tr>
              <a:tr h="646171">
                <a:tc>
                  <a:txBody>
                    <a:bodyPr/>
                    <a:lstStyle/>
                    <a:p>
                      <a:pPr rtl="1"/>
                      <a:r>
                        <a:rPr lang="en-US" dirty="0"/>
                        <a:t>7.50</a:t>
                      </a:r>
                      <a:endParaRPr lang="fa-IR" dirty="0"/>
                    </a:p>
                  </a:txBody>
                  <a:tcPr/>
                </a:tc>
                <a:tc>
                  <a:txBody>
                    <a:bodyPr/>
                    <a:lstStyle/>
                    <a:p>
                      <a:pPr rtl="1"/>
                      <a:r>
                        <a:rPr lang="en-US" dirty="0"/>
                        <a:t>PH </a:t>
                      </a:r>
                      <a:endParaRPr lang="fa-IR" dirty="0"/>
                    </a:p>
                  </a:txBody>
                  <a:tcPr/>
                </a:tc>
                <a:extLst>
                  <a:ext uri="{0D108BD9-81ED-4DB2-BD59-A6C34878D82A}">
                    <a16:rowId xmlns:a16="http://schemas.microsoft.com/office/drawing/2014/main" val="501195816"/>
                  </a:ext>
                </a:extLst>
              </a:tr>
              <a:tr h="644032">
                <a:tc>
                  <a:txBody>
                    <a:bodyPr/>
                    <a:lstStyle/>
                    <a:p>
                      <a:pPr rtl="1"/>
                      <a:r>
                        <a:rPr lang="en-US" dirty="0"/>
                        <a:t>43-5</a:t>
                      </a:r>
                      <a:endParaRPr lang="fa-IR" dirty="0"/>
                    </a:p>
                  </a:txBody>
                  <a:tcPr/>
                </a:tc>
                <a:tc>
                  <a:txBody>
                    <a:bodyPr/>
                    <a:lstStyle/>
                    <a:p>
                      <a:pPr rtl="1"/>
                      <a:r>
                        <a:rPr lang="en-US" dirty="0"/>
                        <a:t>PCO2</a:t>
                      </a:r>
                      <a:endParaRPr lang="fa-IR" dirty="0"/>
                    </a:p>
                  </a:txBody>
                  <a:tcPr/>
                </a:tc>
                <a:extLst>
                  <a:ext uri="{0D108BD9-81ED-4DB2-BD59-A6C34878D82A}">
                    <a16:rowId xmlns:a16="http://schemas.microsoft.com/office/drawing/2014/main" val="1794828160"/>
                  </a:ext>
                </a:extLst>
              </a:tr>
              <a:tr h="644032">
                <a:tc>
                  <a:txBody>
                    <a:bodyPr/>
                    <a:lstStyle/>
                    <a:p>
                      <a:pPr rtl="1"/>
                      <a:r>
                        <a:rPr lang="en-US" dirty="0"/>
                        <a:t>40.8</a:t>
                      </a:r>
                      <a:endParaRPr lang="fa-IR" dirty="0"/>
                    </a:p>
                  </a:txBody>
                  <a:tcPr/>
                </a:tc>
                <a:tc>
                  <a:txBody>
                    <a:bodyPr/>
                    <a:lstStyle/>
                    <a:p>
                      <a:pPr rtl="1"/>
                      <a:r>
                        <a:rPr lang="en-US" dirty="0"/>
                        <a:t>PO2</a:t>
                      </a:r>
                      <a:endParaRPr lang="fa-IR" dirty="0"/>
                    </a:p>
                  </a:txBody>
                  <a:tcPr/>
                </a:tc>
                <a:extLst>
                  <a:ext uri="{0D108BD9-81ED-4DB2-BD59-A6C34878D82A}">
                    <a16:rowId xmlns:a16="http://schemas.microsoft.com/office/drawing/2014/main" val="4083610219"/>
                  </a:ext>
                </a:extLst>
              </a:tr>
              <a:tr h="644032">
                <a:tc>
                  <a:txBody>
                    <a:bodyPr/>
                    <a:lstStyle/>
                    <a:p>
                      <a:pPr rtl="1"/>
                      <a:r>
                        <a:rPr lang="en-US" dirty="0"/>
                        <a:t>34.5</a:t>
                      </a:r>
                      <a:endParaRPr lang="fa-IR" dirty="0"/>
                    </a:p>
                  </a:txBody>
                  <a:tcPr/>
                </a:tc>
                <a:tc>
                  <a:txBody>
                    <a:bodyPr/>
                    <a:lstStyle/>
                    <a:p>
                      <a:pPr rtl="1"/>
                      <a:r>
                        <a:rPr lang="en-US" dirty="0"/>
                        <a:t>HCO3</a:t>
                      </a:r>
                      <a:endParaRPr lang="fa-IR" dirty="0"/>
                    </a:p>
                  </a:txBody>
                  <a:tcPr/>
                </a:tc>
                <a:extLst>
                  <a:ext uri="{0D108BD9-81ED-4DB2-BD59-A6C34878D82A}">
                    <a16:rowId xmlns:a16="http://schemas.microsoft.com/office/drawing/2014/main" val="1713882576"/>
                  </a:ext>
                </a:extLst>
              </a:tr>
              <a:tr h="749367">
                <a:tc>
                  <a:txBody>
                    <a:bodyPr/>
                    <a:lstStyle/>
                    <a:p>
                      <a:pPr rtl="1"/>
                      <a:r>
                        <a:rPr lang="en-US" dirty="0"/>
                        <a:t>11-3</a:t>
                      </a:r>
                      <a:endParaRPr lang="fa-IR" dirty="0"/>
                    </a:p>
                  </a:txBody>
                  <a:tcPr/>
                </a:tc>
                <a:tc>
                  <a:txBody>
                    <a:bodyPr/>
                    <a:lstStyle/>
                    <a:p>
                      <a:pPr rtl="1"/>
                      <a:r>
                        <a:rPr lang="en-US" dirty="0"/>
                        <a:t>Be</a:t>
                      </a:r>
                      <a:endParaRPr lang="fa-IR" dirty="0"/>
                    </a:p>
                  </a:txBody>
                  <a:tcPr/>
                </a:tc>
                <a:extLst>
                  <a:ext uri="{0D108BD9-81ED-4DB2-BD59-A6C34878D82A}">
                    <a16:rowId xmlns:a16="http://schemas.microsoft.com/office/drawing/2014/main" val="2841640696"/>
                  </a:ext>
                </a:extLst>
              </a:tr>
            </a:tbl>
          </a:graphicData>
        </a:graphic>
      </p:graphicFrame>
    </p:spTree>
    <p:extLst>
      <p:ext uri="{BB962C8B-B14F-4D97-AF65-F5344CB8AC3E}">
        <p14:creationId xmlns:p14="http://schemas.microsoft.com/office/powerpoint/2010/main" val="1868458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a:t>
            </a:r>
            <a:endParaRPr lang="fa-IR"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6766009"/>
              </p:ext>
            </p:extLst>
          </p:nvPr>
        </p:nvGraphicFramePr>
        <p:xfrm>
          <a:off x="1096963" y="1846263"/>
          <a:ext cx="10058400" cy="3347463"/>
        </p:xfrm>
        <a:graphic>
          <a:graphicData uri="http://schemas.openxmlformats.org/drawingml/2006/table">
            <a:tbl>
              <a:tblPr rtl="1" firstRow="1" bandRow="1">
                <a:tableStyleId>{5C22544A-7EE6-4342-B048-85BDC9FD1C3A}</a:tableStyleId>
              </a:tblPr>
              <a:tblGrid>
                <a:gridCol w="2514600">
                  <a:extLst>
                    <a:ext uri="{9D8B030D-6E8A-4147-A177-3AD203B41FA5}">
                      <a16:colId xmlns:a16="http://schemas.microsoft.com/office/drawing/2014/main" val="1699554632"/>
                    </a:ext>
                  </a:extLst>
                </a:gridCol>
                <a:gridCol w="2514600">
                  <a:extLst>
                    <a:ext uri="{9D8B030D-6E8A-4147-A177-3AD203B41FA5}">
                      <a16:colId xmlns:a16="http://schemas.microsoft.com/office/drawing/2014/main" val="3171233400"/>
                    </a:ext>
                  </a:extLst>
                </a:gridCol>
                <a:gridCol w="2514600">
                  <a:extLst>
                    <a:ext uri="{9D8B030D-6E8A-4147-A177-3AD203B41FA5}">
                      <a16:colId xmlns:a16="http://schemas.microsoft.com/office/drawing/2014/main" val="281902306"/>
                    </a:ext>
                  </a:extLst>
                </a:gridCol>
                <a:gridCol w="2514600">
                  <a:extLst>
                    <a:ext uri="{9D8B030D-6E8A-4147-A177-3AD203B41FA5}">
                      <a16:colId xmlns:a16="http://schemas.microsoft.com/office/drawing/2014/main" val="2740351839"/>
                    </a:ext>
                  </a:extLst>
                </a:gridCol>
              </a:tblGrid>
              <a:tr h="380743">
                <a:tc>
                  <a:txBody>
                    <a:bodyPr/>
                    <a:lstStyle/>
                    <a:p>
                      <a:pPr rtl="1"/>
                      <a:endParaRPr lang="fa-IR" dirty="0"/>
                    </a:p>
                  </a:txBody>
                  <a:tcPr/>
                </a:tc>
                <a:tc>
                  <a:txBody>
                    <a:bodyPr/>
                    <a:lstStyle/>
                    <a:p>
                      <a:pPr rtl="1"/>
                      <a:endParaRPr lang="fa-IR"/>
                    </a:p>
                  </a:txBody>
                  <a:tcPr/>
                </a:tc>
                <a:tc>
                  <a:txBody>
                    <a:bodyPr/>
                    <a:lstStyle/>
                    <a:p>
                      <a:pPr rtl="1"/>
                      <a:endParaRPr lang="fa-IR"/>
                    </a:p>
                  </a:txBody>
                  <a:tcPr/>
                </a:tc>
                <a:tc>
                  <a:txBody>
                    <a:bodyPr/>
                    <a:lstStyle/>
                    <a:p>
                      <a:pPr rtl="1"/>
                      <a:endParaRPr lang="fa-IR"/>
                    </a:p>
                  </a:txBody>
                  <a:tcPr/>
                </a:tc>
                <a:extLst>
                  <a:ext uri="{0D108BD9-81ED-4DB2-BD59-A6C34878D82A}">
                    <a16:rowId xmlns:a16="http://schemas.microsoft.com/office/drawing/2014/main" val="2888706755"/>
                  </a:ext>
                </a:extLst>
              </a:tr>
              <a:tr h="370840">
                <a:tc>
                  <a:txBody>
                    <a:bodyPr/>
                    <a:lstStyle/>
                    <a:p>
                      <a:pPr rtl="1"/>
                      <a:r>
                        <a:rPr lang="en-US" dirty="0"/>
                        <a:t>NEG</a:t>
                      </a:r>
                      <a:endParaRPr lang="fa-IR" dirty="0"/>
                    </a:p>
                  </a:txBody>
                  <a:tcPr/>
                </a:tc>
                <a:tc>
                  <a:txBody>
                    <a:bodyPr/>
                    <a:lstStyle/>
                    <a:p>
                      <a:pPr rtl="1"/>
                      <a:r>
                        <a:rPr lang="en-US" dirty="0"/>
                        <a:t>ASCORBIC ACID</a:t>
                      </a:r>
                      <a:endParaRPr lang="fa-IR" dirty="0"/>
                    </a:p>
                  </a:txBody>
                  <a:tcPr/>
                </a:tc>
                <a:tc>
                  <a:txBody>
                    <a:bodyPr/>
                    <a:lstStyle/>
                    <a:p>
                      <a:pPr rtl="1"/>
                      <a:r>
                        <a:rPr lang="en-US" dirty="0"/>
                        <a:t>YELLOW</a:t>
                      </a:r>
                      <a:endParaRPr lang="fa-IR" dirty="0"/>
                    </a:p>
                  </a:txBody>
                  <a:tcPr/>
                </a:tc>
                <a:tc>
                  <a:txBody>
                    <a:bodyPr/>
                    <a:lstStyle/>
                    <a:p>
                      <a:pPr rtl="1"/>
                      <a:r>
                        <a:rPr lang="en-US" dirty="0"/>
                        <a:t>COLOR</a:t>
                      </a:r>
                      <a:endParaRPr lang="fa-IR" dirty="0"/>
                    </a:p>
                  </a:txBody>
                  <a:tcPr/>
                </a:tc>
                <a:extLst>
                  <a:ext uri="{0D108BD9-81ED-4DB2-BD59-A6C34878D82A}">
                    <a16:rowId xmlns:a16="http://schemas.microsoft.com/office/drawing/2014/main" val="687419425"/>
                  </a:ext>
                </a:extLst>
              </a:tr>
              <a:tr h="370840">
                <a:tc>
                  <a:txBody>
                    <a:bodyPr/>
                    <a:lstStyle/>
                    <a:p>
                      <a:pPr rtl="1"/>
                      <a:r>
                        <a:rPr lang="en-US" dirty="0"/>
                        <a:t>NORMAL</a:t>
                      </a:r>
                      <a:endParaRPr lang="fa-IR" dirty="0"/>
                    </a:p>
                  </a:txBody>
                  <a:tcPr/>
                </a:tc>
                <a:tc>
                  <a:txBody>
                    <a:bodyPr/>
                    <a:lstStyle/>
                    <a:p>
                      <a:pPr rtl="1"/>
                      <a:r>
                        <a:rPr lang="en-US" dirty="0"/>
                        <a:t>UROBILINOGEN</a:t>
                      </a:r>
                      <a:endParaRPr lang="fa-IR" dirty="0"/>
                    </a:p>
                  </a:txBody>
                  <a:tcPr/>
                </a:tc>
                <a:tc>
                  <a:txBody>
                    <a:bodyPr/>
                    <a:lstStyle/>
                    <a:p>
                      <a:pPr rtl="1"/>
                      <a:r>
                        <a:rPr lang="en-US" dirty="0"/>
                        <a:t>SEMI CLEAR</a:t>
                      </a:r>
                      <a:endParaRPr lang="fa-IR" dirty="0"/>
                    </a:p>
                  </a:txBody>
                  <a:tcPr/>
                </a:tc>
                <a:tc>
                  <a:txBody>
                    <a:bodyPr/>
                    <a:lstStyle/>
                    <a:p>
                      <a:pPr rtl="1"/>
                      <a:r>
                        <a:rPr lang="en-US" dirty="0"/>
                        <a:t>APPEARANCE</a:t>
                      </a:r>
                      <a:endParaRPr lang="fa-IR" dirty="0"/>
                    </a:p>
                  </a:txBody>
                  <a:tcPr/>
                </a:tc>
                <a:extLst>
                  <a:ext uri="{0D108BD9-81ED-4DB2-BD59-A6C34878D82A}">
                    <a16:rowId xmlns:a16="http://schemas.microsoft.com/office/drawing/2014/main" val="2342198654"/>
                  </a:ext>
                </a:extLst>
              </a:tr>
              <a:tr h="370840">
                <a:tc>
                  <a:txBody>
                    <a:bodyPr/>
                    <a:lstStyle/>
                    <a:p>
                      <a:pPr rtl="1"/>
                      <a:r>
                        <a:rPr lang="en-US" dirty="0"/>
                        <a:t>NEG</a:t>
                      </a:r>
                      <a:endParaRPr lang="fa-IR" dirty="0"/>
                    </a:p>
                  </a:txBody>
                  <a:tcPr/>
                </a:tc>
                <a:tc>
                  <a:txBody>
                    <a:bodyPr/>
                    <a:lstStyle/>
                    <a:p>
                      <a:pPr rtl="1"/>
                      <a:r>
                        <a:rPr lang="en-US" dirty="0"/>
                        <a:t>Bilirubin</a:t>
                      </a:r>
                      <a:endParaRPr lang="fa-IR" dirty="0"/>
                    </a:p>
                  </a:txBody>
                  <a:tcPr/>
                </a:tc>
                <a:tc>
                  <a:txBody>
                    <a:bodyPr/>
                    <a:lstStyle/>
                    <a:p>
                      <a:pPr rtl="1"/>
                      <a:r>
                        <a:rPr lang="en-US" dirty="0"/>
                        <a:t>5</a:t>
                      </a:r>
                      <a:endParaRPr lang="fa-IR" dirty="0"/>
                    </a:p>
                  </a:txBody>
                  <a:tcPr/>
                </a:tc>
                <a:tc>
                  <a:txBody>
                    <a:bodyPr/>
                    <a:lstStyle/>
                    <a:p>
                      <a:pPr rtl="1"/>
                      <a:r>
                        <a:rPr lang="en-US" dirty="0"/>
                        <a:t>PH</a:t>
                      </a:r>
                      <a:endParaRPr lang="fa-IR" dirty="0"/>
                    </a:p>
                  </a:txBody>
                  <a:tcPr/>
                </a:tc>
                <a:extLst>
                  <a:ext uri="{0D108BD9-81ED-4DB2-BD59-A6C34878D82A}">
                    <a16:rowId xmlns:a16="http://schemas.microsoft.com/office/drawing/2014/main" val="1469334914"/>
                  </a:ext>
                </a:extLst>
              </a:tr>
              <a:tr h="370840">
                <a:tc>
                  <a:txBody>
                    <a:bodyPr/>
                    <a:lstStyle/>
                    <a:p>
                      <a:pPr rtl="1"/>
                      <a:r>
                        <a:rPr lang="en-US" dirty="0"/>
                        <a:t>NEG</a:t>
                      </a:r>
                      <a:endParaRPr lang="fa-IR" dirty="0"/>
                    </a:p>
                  </a:txBody>
                  <a:tcPr/>
                </a:tc>
                <a:tc>
                  <a:txBody>
                    <a:bodyPr/>
                    <a:lstStyle/>
                    <a:p>
                      <a:pPr rtl="1"/>
                      <a:r>
                        <a:rPr lang="en-US" dirty="0"/>
                        <a:t>NITRITE</a:t>
                      </a:r>
                      <a:endParaRPr lang="fa-IR" dirty="0"/>
                    </a:p>
                  </a:txBody>
                  <a:tcPr/>
                </a:tc>
                <a:tc>
                  <a:txBody>
                    <a:bodyPr/>
                    <a:lstStyle/>
                    <a:p>
                      <a:pPr rtl="1"/>
                      <a:r>
                        <a:rPr lang="en-US" dirty="0"/>
                        <a:t>1024</a:t>
                      </a:r>
                      <a:endParaRPr lang="fa-IR" dirty="0"/>
                    </a:p>
                  </a:txBody>
                  <a:tcPr/>
                </a:tc>
                <a:tc>
                  <a:txBody>
                    <a:bodyPr/>
                    <a:lstStyle/>
                    <a:p>
                      <a:pPr rtl="1"/>
                      <a:r>
                        <a:rPr lang="en-US" dirty="0"/>
                        <a:t>SP.GRAVITY</a:t>
                      </a:r>
                      <a:endParaRPr lang="fa-IR" dirty="0"/>
                    </a:p>
                  </a:txBody>
                  <a:tcPr/>
                </a:tc>
                <a:extLst>
                  <a:ext uri="{0D108BD9-81ED-4DB2-BD59-A6C34878D82A}">
                    <a16:rowId xmlns:a16="http://schemas.microsoft.com/office/drawing/2014/main" val="2206985457"/>
                  </a:ext>
                </a:extLst>
              </a:tr>
              <a:tr h="370840">
                <a:tc>
                  <a:txBody>
                    <a:bodyPr/>
                    <a:lstStyle/>
                    <a:p>
                      <a:pPr rtl="1"/>
                      <a:r>
                        <a:rPr lang="en-US" dirty="0"/>
                        <a:t>NEG</a:t>
                      </a:r>
                      <a:endParaRPr lang="fa-IR" dirty="0"/>
                    </a:p>
                  </a:txBody>
                  <a:tcPr/>
                </a:tc>
                <a:tc>
                  <a:txBody>
                    <a:bodyPr/>
                    <a:lstStyle/>
                    <a:p>
                      <a:pPr rtl="1"/>
                      <a:r>
                        <a:rPr lang="en-US" dirty="0"/>
                        <a:t>KETONE</a:t>
                      </a:r>
                      <a:endParaRPr lang="fa-IR" dirty="0"/>
                    </a:p>
                  </a:txBody>
                  <a:tcPr/>
                </a:tc>
                <a:tc>
                  <a:txBody>
                    <a:bodyPr/>
                    <a:lstStyle/>
                    <a:p>
                      <a:pPr rtl="1"/>
                      <a:r>
                        <a:rPr lang="en-US" dirty="0"/>
                        <a:t>1+</a:t>
                      </a:r>
                      <a:endParaRPr lang="fa-IR" dirty="0"/>
                    </a:p>
                  </a:txBody>
                  <a:tcPr/>
                </a:tc>
                <a:tc>
                  <a:txBody>
                    <a:bodyPr/>
                    <a:lstStyle/>
                    <a:p>
                      <a:pPr rtl="1"/>
                      <a:r>
                        <a:rPr lang="en-US" dirty="0"/>
                        <a:t>PROTEIN </a:t>
                      </a:r>
                      <a:endParaRPr lang="fa-IR" dirty="0"/>
                    </a:p>
                  </a:txBody>
                  <a:tcPr/>
                </a:tc>
                <a:extLst>
                  <a:ext uri="{0D108BD9-81ED-4DB2-BD59-A6C34878D82A}">
                    <a16:rowId xmlns:a16="http://schemas.microsoft.com/office/drawing/2014/main" val="2631914219"/>
                  </a:ext>
                </a:extLst>
              </a:tr>
              <a:tr h="370840">
                <a:tc>
                  <a:txBody>
                    <a:bodyPr/>
                    <a:lstStyle/>
                    <a:p>
                      <a:pPr rtl="1"/>
                      <a:r>
                        <a:rPr lang="en-US" dirty="0"/>
                        <a:t>8-10</a:t>
                      </a:r>
                      <a:endParaRPr lang="fa-IR" dirty="0"/>
                    </a:p>
                  </a:txBody>
                  <a:tcPr/>
                </a:tc>
                <a:tc>
                  <a:txBody>
                    <a:bodyPr/>
                    <a:lstStyle/>
                    <a:p>
                      <a:pPr rtl="1"/>
                      <a:r>
                        <a:rPr lang="en-US" dirty="0"/>
                        <a:t>WBC</a:t>
                      </a:r>
                      <a:endParaRPr lang="fa-IR" dirty="0"/>
                    </a:p>
                  </a:txBody>
                  <a:tcPr/>
                </a:tc>
                <a:tc>
                  <a:txBody>
                    <a:bodyPr/>
                    <a:lstStyle/>
                    <a:p>
                      <a:pPr rtl="1"/>
                      <a:r>
                        <a:rPr lang="en-US" dirty="0"/>
                        <a:t>NEG</a:t>
                      </a:r>
                      <a:endParaRPr lang="fa-IR" dirty="0"/>
                    </a:p>
                  </a:txBody>
                  <a:tcPr/>
                </a:tc>
                <a:tc>
                  <a:txBody>
                    <a:bodyPr/>
                    <a:lstStyle/>
                    <a:p>
                      <a:pPr rtl="1"/>
                      <a:r>
                        <a:rPr lang="en-US" dirty="0"/>
                        <a:t>BLOOD</a:t>
                      </a:r>
                      <a:endParaRPr lang="fa-IR" dirty="0"/>
                    </a:p>
                  </a:txBody>
                  <a:tcPr/>
                </a:tc>
                <a:extLst>
                  <a:ext uri="{0D108BD9-81ED-4DB2-BD59-A6C34878D82A}">
                    <a16:rowId xmlns:a16="http://schemas.microsoft.com/office/drawing/2014/main" val="1386494092"/>
                  </a:ext>
                </a:extLst>
              </a:tr>
              <a:tr h="370840">
                <a:tc>
                  <a:txBody>
                    <a:bodyPr/>
                    <a:lstStyle/>
                    <a:p>
                      <a:pPr rtl="1"/>
                      <a:r>
                        <a:rPr lang="en-US" dirty="0"/>
                        <a:t>1-2</a:t>
                      </a:r>
                      <a:endParaRPr lang="fa-IR" dirty="0"/>
                    </a:p>
                  </a:txBody>
                  <a:tcPr/>
                </a:tc>
                <a:tc>
                  <a:txBody>
                    <a:bodyPr/>
                    <a:lstStyle/>
                    <a:p>
                      <a:pPr rtl="1"/>
                      <a:r>
                        <a:rPr lang="en-US" dirty="0"/>
                        <a:t>RBC</a:t>
                      </a:r>
                      <a:endParaRPr lang="fa-IR" dirty="0"/>
                    </a:p>
                  </a:txBody>
                  <a:tcPr/>
                </a:tc>
                <a:tc>
                  <a:txBody>
                    <a:bodyPr/>
                    <a:lstStyle/>
                    <a:p>
                      <a:pPr rtl="1"/>
                      <a:r>
                        <a:rPr lang="en-US" dirty="0"/>
                        <a:t>NEG</a:t>
                      </a:r>
                      <a:endParaRPr lang="fa-IR" dirty="0"/>
                    </a:p>
                  </a:txBody>
                  <a:tcPr/>
                </a:tc>
                <a:tc>
                  <a:txBody>
                    <a:bodyPr/>
                    <a:lstStyle/>
                    <a:p>
                      <a:pPr rtl="1"/>
                      <a:r>
                        <a:rPr lang="en-US" dirty="0"/>
                        <a:t>HB</a:t>
                      </a:r>
                      <a:endParaRPr lang="fa-IR" dirty="0"/>
                    </a:p>
                  </a:txBody>
                  <a:tcPr/>
                </a:tc>
                <a:extLst>
                  <a:ext uri="{0D108BD9-81ED-4DB2-BD59-A6C34878D82A}">
                    <a16:rowId xmlns:a16="http://schemas.microsoft.com/office/drawing/2014/main" val="1459697385"/>
                  </a:ext>
                </a:extLst>
              </a:tr>
              <a:tr h="370840">
                <a:tc>
                  <a:txBody>
                    <a:bodyPr/>
                    <a:lstStyle/>
                    <a:p>
                      <a:pPr rtl="1"/>
                      <a:r>
                        <a:rPr lang="en-US" dirty="0"/>
                        <a:t>-rare</a:t>
                      </a:r>
                      <a:endParaRPr lang="fa-IR" dirty="0"/>
                    </a:p>
                  </a:txBody>
                  <a:tcPr/>
                </a:tc>
                <a:tc>
                  <a:txBody>
                    <a:bodyPr/>
                    <a:lstStyle/>
                    <a:p>
                      <a:pPr rtl="1"/>
                      <a:r>
                        <a:rPr lang="en-US" dirty="0"/>
                        <a:t>Ca. Oxalate</a:t>
                      </a:r>
                      <a:endParaRPr lang="fa-IR" dirty="0"/>
                    </a:p>
                  </a:txBody>
                  <a:tcPr/>
                </a:tc>
                <a:tc>
                  <a:txBody>
                    <a:bodyPr/>
                    <a:lstStyle/>
                    <a:p>
                      <a:pPr rtl="1"/>
                      <a:r>
                        <a:rPr lang="en-US" dirty="0"/>
                        <a:t>NEG</a:t>
                      </a:r>
                      <a:endParaRPr lang="fa-IR" dirty="0"/>
                    </a:p>
                  </a:txBody>
                  <a:tcPr/>
                </a:tc>
                <a:tc>
                  <a:txBody>
                    <a:bodyPr/>
                    <a:lstStyle/>
                    <a:p>
                      <a:pPr rtl="1"/>
                      <a:r>
                        <a:rPr lang="en-US" dirty="0"/>
                        <a:t>GLUCOSE</a:t>
                      </a:r>
                      <a:endParaRPr lang="fa-IR" dirty="0"/>
                    </a:p>
                  </a:txBody>
                  <a:tcPr/>
                </a:tc>
                <a:extLst>
                  <a:ext uri="{0D108BD9-81ED-4DB2-BD59-A6C34878D82A}">
                    <a16:rowId xmlns:a16="http://schemas.microsoft.com/office/drawing/2014/main" val="1443537999"/>
                  </a:ext>
                </a:extLst>
              </a:tr>
            </a:tbl>
          </a:graphicData>
        </a:graphic>
      </p:graphicFrame>
    </p:spTree>
    <p:extLst>
      <p:ext uri="{BB962C8B-B14F-4D97-AF65-F5344CB8AC3E}">
        <p14:creationId xmlns:p14="http://schemas.microsoft.com/office/powerpoint/2010/main" val="3013051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7316-A8AA-3589-1CB4-043C141AA814}"/>
              </a:ext>
            </a:extLst>
          </p:cNvPr>
          <p:cNvSpPr>
            <a:spLocks noGrp="1"/>
          </p:cNvSpPr>
          <p:nvPr>
            <p:ph type="title"/>
          </p:nvPr>
        </p:nvSpPr>
        <p:spPr>
          <a:xfrm>
            <a:off x="288673" y="0"/>
            <a:ext cx="10515600" cy="1325563"/>
          </a:xfrm>
        </p:spPr>
        <p:txBody>
          <a:bodyPr>
            <a:normAutofit/>
          </a:bodyPr>
          <a:lstStyle/>
          <a:p>
            <a:r>
              <a:rPr lang="en-US" sz="5400" b="1" i="1" dirty="0"/>
              <a:t>Step 3</a:t>
            </a:r>
            <a:endParaRPr lang="fa-IR" sz="5400" b="1" i="1"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0872" y="1998663"/>
            <a:ext cx="9462655" cy="4022725"/>
          </a:xfrm>
        </p:spPr>
      </p:pic>
    </p:spTree>
    <p:extLst>
      <p:ext uri="{BB962C8B-B14F-4D97-AF65-F5344CB8AC3E}">
        <p14:creationId xmlns:p14="http://schemas.microsoft.com/office/powerpoint/2010/main" val="93775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60C95B-713B-EA40-9A21-02F95865C1C1}"/>
              </a:ext>
            </a:extLst>
          </p:cNvPr>
          <p:cNvSpPr txBox="1"/>
          <p:nvPr/>
        </p:nvSpPr>
        <p:spPr>
          <a:xfrm>
            <a:off x="5721216" y="3064993"/>
            <a:ext cx="4390967" cy="369332"/>
          </a:xfrm>
          <a:prstGeom prst="rect">
            <a:avLst/>
          </a:prstGeom>
          <a:noFill/>
        </p:spPr>
        <p:txBody>
          <a:bodyPr wrap="square">
            <a:spAutoFit/>
          </a:bodyPr>
          <a:lstStyle/>
          <a:p>
            <a:pPr indent="0" algn="l">
              <a:buNone/>
            </a:pPr>
            <a:r>
              <a:rPr lang="en-US" sz="1800" b="1" i="0">
                <a:solidFill>
                  <a:schemeClr val="tx1"/>
                </a:solidFill>
                <a:effectLst/>
                <a:latin typeface="+mn-lt"/>
              </a:rPr>
              <a:t>پاسخ</a:t>
            </a:r>
            <a:endParaRPr lang="en-US" sz="1800" b="0" i="0">
              <a:solidFill>
                <a:srgbClr val="374151"/>
              </a:solidFill>
              <a:effectLst/>
              <a:latin typeface="iransansxv"/>
            </a:endParaRPr>
          </a:p>
        </p:txBody>
      </p:sp>
      <p:pic>
        <p:nvPicPr>
          <p:cNvPr id="4" name="Picture 3" descr="نوار قلب آقای 31 ساله با حال خوب و اندام متناسب">
            <a:extLst>
              <a:ext uri="{FF2B5EF4-FFF2-40B4-BE49-F238E27FC236}">
                <a16:creationId xmlns:a16="http://schemas.microsoft.com/office/drawing/2014/main" id="{3E0020D1-5982-9B70-BA46-D61E1B7A9382}"/>
              </a:ext>
            </a:extLst>
          </p:cNvPr>
          <p:cNvPicPr>
            <a:picLocks noChangeAspect="1"/>
          </p:cNvPicPr>
          <p:nvPr/>
        </p:nvPicPr>
        <p:blipFill>
          <a:blip r:embed="rId2"/>
          <a:stretch>
            <a:fillRect/>
          </a:stretch>
        </p:blipFill>
        <p:spPr>
          <a:xfrm>
            <a:off x="550418" y="434340"/>
            <a:ext cx="10062464" cy="4716780"/>
          </a:xfrm>
          <a:prstGeom prst="rect">
            <a:avLst/>
          </a:prstGeom>
        </p:spPr>
      </p:pic>
    </p:spTree>
    <p:extLst>
      <p:ext uri="{BB962C8B-B14F-4D97-AF65-F5344CB8AC3E}">
        <p14:creationId xmlns:p14="http://schemas.microsoft.com/office/powerpoint/2010/main" val="300074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سونوگرافی شکم و لگن</a:t>
            </a:r>
          </a:p>
        </p:txBody>
      </p:sp>
      <p:sp>
        <p:nvSpPr>
          <p:cNvPr id="3" name="Content Placeholder 2"/>
          <p:cNvSpPr>
            <a:spLocks noGrp="1"/>
          </p:cNvSpPr>
          <p:nvPr>
            <p:ph idx="1"/>
          </p:nvPr>
        </p:nvSpPr>
        <p:spPr>
          <a:xfrm>
            <a:off x="1097280" y="1845734"/>
            <a:ext cx="10058400" cy="4333840"/>
          </a:xfrm>
        </p:spPr>
        <p:txBody>
          <a:bodyPr>
            <a:normAutofit/>
          </a:bodyPr>
          <a:lstStyle/>
          <a:p>
            <a:r>
              <a:rPr lang="fa-IR" sz="2400" dirty="0"/>
              <a:t>در سونوگرافی شکم و لگن انجام شده (خانم): کبد با ابعادطبیعی و اکو پارانشیم طبیعی رویت شد. مجاری صفراوی داخل کبدی و پورت </a:t>
            </a:r>
            <a:r>
              <a:rPr lang="en-US" sz="2400" dirty="0"/>
              <a:t>10 mm</a:t>
            </a:r>
            <a:r>
              <a:rPr lang="fa-IR" sz="2400" dirty="0"/>
              <a:t>و </a:t>
            </a:r>
            <a:r>
              <a:rPr lang="en-US" sz="2400" dirty="0"/>
              <a:t>CBD=5 mm </a:t>
            </a:r>
            <a:r>
              <a:rPr lang="fa-IR" sz="2400" dirty="0"/>
              <a:t> در حد قابل بررسی طبیعی رویت شدند.. تصویر یک پولیپ به دیامتر۵ میلیمتر در جدار کیسه صفرارویت شد </a:t>
            </a:r>
          </a:p>
          <a:p>
            <a:r>
              <a:rPr lang="fa-IR" sz="2400" dirty="0"/>
              <a:t>طحال با دیامتر</a:t>
            </a:r>
            <a:r>
              <a:rPr lang="en-US" sz="2400" dirty="0"/>
              <a:t>109</a:t>
            </a:r>
            <a:r>
              <a:rPr lang="fa-IR" sz="2400" dirty="0"/>
              <a:t> و اکو طبیعی رویت شد. کلیه راست به طول ۱۱۰ میلیمتر وضخامت پارانشیم ۱۶  میلیمتر رویت شد. سنگ وهیدرونفروز رویت نشد. کلیه چپ به طول ۱۰۵ میلیمتر وضخامت پارانشیم ۱۶ میلیمتر رویت شد. سنگ وهیدرونفروز رویت نشد. اکوی پارانشیم هر دو کلیه با ابعاد و اکوی نرمال رویت شدند پانکراس و پارائورت بعلت پرگازی غیرقابل ارزیابی است</a:t>
            </a:r>
          </a:p>
          <a:p>
            <a:r>
              <a:rPr lang="fa-IR" sz="2400" dirty="0"/>
              <a:t>. سونوگرافی لگن: مثانه نیمه پر با ضخامت جداری نرمال بدون سنگ و توده رویت شد .رحم و ضمايم با نمای آتروفیک رویت شد .در آدنکسها ضایعه پاتولوژیک دیده نشد .مایع ازاد رویت نشد.</a:t>
            </a:r>
          </a:p>
        </p:txBody>
      </p:sp>
    </p:spTree>
    <p:extLst>
      <p:ext uri="{BB962C8B-B14F-4D97-AF65-F5344CB8AC3E}">
        <p14:creationId xmlns:p14="http://schemas.microsoft.com/office/powerpoint/2010/main" val="524230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37433"/>
            <a:ext cx="10515600" cy="1325563"/>
          </a:xfrm>
        </p:spPr>
        <p:txBody>
          <a:bodyPr>
            <a:normAutofit/>
          </a:bodyPr>
          <a:lstStyle/>
          <a:p>
            <a:pPr algn="ctr"/>
            <a:r>
              <a:rPr lang="en-US" sz="4800" b="1" i="1" dirty="0"/>
              <a:t>What do you think?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26F72-B73B-6D27-2824-25C1EC78C08A}"/>
              </a:ext>
            </a:extLst>
          </p:cNvPr>
          <p:cNvSpPr>
            <a:spLocks noGrp="1"/>
          </p:cNvSpPr>
          <p:nvPr>
            <p:ph type="title"/>
          </p:nvPr>
        </p:nvSpPr>
        <p:spPr>
          <a:xfrm>
            <a:off x="171076" y="0"/>
            <a:ext cx="10515600" cy="1325563"/>
          </a:xfrm>
        </p:spPr>
        <p:txBody>
          <a:bodyPr>
            <a:normAutofit/>
          </a:bodyPr>
          <a:lstStyle/>
          <a:p>
            <a:r>
              <a:rPr lang="en-US" sz="5400" b="1" i="1" dirty="0"/>
              <a:t>Step 4</a:t>
            </a:r>
            <a:endParaRPr lang="fa-IR" sz="5400" b="1" i="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09369" y="1949502"/>
            <a:ext cx="9822424" cy="4022725"/>
          </a:xfrm>
        </p:spPr>
      </p:pic>
    </p:spTree>
    <p:extLst>
      <p:ext uri="{BB962C8B-B14F-4D97-AF65-F5344CB8AC3E}">
        <p14:creationId xmlns:p14="http://schemas.microsoft.com/office/powerpoint/2010/main" val="328786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solidFill>
                  <a:srgbClr val="EE0000"/>
                </a:solidFill>
              </a:rPr>
              <a:t>سیر بیماری </a:t>
            </a:r>
          </a:p>
        </p:txBody>
      </p:sp>
      <p:sp>
        <p:nvSpPr>
          <p:cNvPr id="3" name="Content Placeholder 2"/>
          <p:cNvSpPr>
            <a:spLocks noGrp="1"/>
          </p:cNvSpPr>
          <p:nvPr>
            <p:ph idx="1"/>
          </p:nvPr>
        </p:nvSpPr>
        <p:spPr/>
        <p:txBody>
          <a:bodyPr>
            <a:normAutofit/>
          </a:bodyPr>
          <a:lstStyle/>
          <a:p>
            <a:pPr marL="0" indent="0">
              <a:buNone/>
            </a:pPr>
            <a:r>
              <a:rPr lang="fa-IR" sz="2400" dirty="0"/>
              <a:t>بیمار در سیر بستری</a:t>
            </a:r>
            <a:r>
              <a:rPr lang="en-US" sz="2400" dirty="0"/>
              <a:t> </a:t>
            </a:r>
            <a:r>
              <a:rPr lang="fa-IR" sz="2400" dirty="0"/>
              <a:t> بدلیل میالژی و درد استخوانی مشاوره هماتولوژی قرار گرفت که درخواست </a:t>
            </a:r>
            <a:r>
              <a:rPr lang="en-US" sz="2400" dirty="0"/>
              <a:t>SPEP –UPEP –IMMUNOFIXATION  </a:t>
            </a:r>
            <a:r>
              <a:rPr lang="fa-IR" sz="2400" dirty="0"/>
              <a:t>و زنجیره سبک کاپا و لامبدا سرم و ادرار و گرافی جمجمه درخواست شد و همچنین مشاوره نفرولوژی شد که مانند مشاوره هماتولوژی بر اندازه گیری  الکتروفورزیس سرم و ادرار تاکید شد</a:t>
            </a:r>
          </a:p>
        </p:txBody>
      </p:sp>
    </p:spTree>
    <p:extLst>
      <p:ext uri="{BB962C8B-B14F-4D97-AF65-F5344CB8AC3E}">
        <p14:creationId xmlns:p14="http://schemas.microsoft.com/office/powerpoint/2010/main" val="82169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427F-8542-7BDB-D17D-CAC979B0968C}"/>
              </a:ext>
            </a:extLst>
          </p:cNvPr>
          <p:cNvSpPr>
            <a:spLocks noGrp="1"/>
          </p:cNvSpPr>
          <p:nvPr>
            <p:ph type="title"/>
          </p:nvPr>
        </p:nvSpPr>
        <p:spPr>
          <a:xfrm>
            <a:off x="233748" y="0"/>
            <a:ext cx="10515600" cy="1325563"/>
          </a:xfrm>
        </p:spPr>
        <p:txBody>
          <a:bodyPr>
            <a:normAutofit/>
          </a:bodyPr>
          <a:lstStyle/>
          <a:p>
            <a:r>
              <a:rPr lang="en-US" sz="5400" b="1" i="1" dirty="0"/>
              <a:t>Step 5</a:t>
            </a:r>
            <a:endParaRPr lang="fa-IR" sz="5400" b="1" i="1" dirty="0"/>
          </a:p>
        </p:txBody>
      </p:sp>
      <p:pic>
        <p:nvPicPr>
          <p:cNvPr id="4" name="Content Placeholder 3"/>
          <p:cNvPicPr>
            <a:picLocks noGrp="1" noChangeAspect="1"/>
          </p:cNvPicPr>
          <p:nvPr>
            <p:ph idx="1"/>
          </p:nvPr>
        </p:nvPicPr>
        <p:blipFill>
          <a:blip r:embed="rId2"/>
          <a:stretch>
            <a:fillRect/>
          </a:stretch>
        </p:blipFill>
        <p:spPr>
          <a:xfrm>
            <a:off x="1268362" y="1949502"/>
            <a:ext cx="9760911" cy="4022725"/>
          </a:xfrm>
          <a:prstGeom prst="rect">
            <a:avLst/>
          </a:prstGeom>
        </p:spPr>
      </p:pic>
    </p:spTree>
    <p:extLst>
      <p:ext uri="{BB962C8B-B14F-4D97-AF65-F5344CB8AC3E}">
        <p14:creationId xmlns:p14="http://schemas.microsoft.com/office/powerpoint/2010/main" val="1779795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711DD-6D73-1FDB-6886-A091A2FDE18E}"/>
              </a:ext>
            </a:extLst>
          </p:cNvPr>
          <p:cNvSpPr>
            <a:spLocks noGrp="1"/>
          </p:cNvSpPr>
          <p:nvPr>
            <p:ph type="title"/>
          </p:nvPr>
        </p:nvSpPr>
        <p:spPr/>
        <p:txBody>
          <a:bodyPr/>
          <a:lstStyle/>
          <a:p>
            <a:pPr algn="ctr"/>
            <a:r>
              <a:rPr lang="fa-IR" dirty="0">
                <a:solidFill>
                  <a:srgbClr val="EE0000"/>
                </a:solidFill>
              </a:rPr>
              <a:t>سیر آزمایشات</a:t>
            </a:r>
            <a:endParaRPr lang="en-US" dirty="0">
              <a:solidFill>
                <a:srgbClr val="EE0000"/>
              </a:solidFill>
            </a:endParaRPr>
          </a:p>
        </p:txBody>
      </p:sp>
      <p:graphicFrame>
        <p:nvGraphicFramePr>
          <p:cNvPr id="4" name="Content Placeholder 3">
            <a:extLst>
              <a:ext uri="{FF2B5EF4-FFF2-40B4-BE49-F238E27FC236}">
                <a16:creationId xmlns:a16="http://schemas.microsoft.com/office/drawing/2014/main" id="{5F9F602D-55A3-CF20-5E5D-C0FAD8F8B7FB}"/>
              </a:ext>
            </a:extLst>
          </p:cNvPr>
          <p:cNvGraphicFramePr>
            <a:graphicFrameLocks noGrp="1"/>
          </p:cNvGraphicFramePr>
          <p:nvPr>
            <p:ph idx="1"/>
            <p:extLst>
              <p:ext uri="{D42A27DB-BD31-4B8C-83A1-F6EECF244321}">
                <p14:modId xmlns:p14="http://schemas.microsoft.com/office/powerpoint/2010/main" val="1893356356"/>
              </p:ext>
            </p:extLst>
          </p:nvPr>
        </p:nvGraphicFramePr>
        <p:xfrm>
          <a:off x="1096963" y="1846263"/>
          <a:ext cx="10058400" cy="3708400"/>
        </p:xfrm>
        <a:graphic>
          <a:graphicData uri="http://schemas.openxmlformats.org/drawingml/2006/table">
            <a:tbl>
              <a:tblPr firstRow="1" bandRow="1">
                <a:tableStyleId>{5C22544A-7EE6-4342-B048-85BDC9FD1C3A}</a:tableStyleId>
              </a:tblPr>
              <a:tblGrid>
                <a:gridCol w="1005840">
                  <a:extLst>
                    <a:ext uri="{9D8B030D-6E8A-4147-A177-3AD203B41FA5}">
                      <a16:colId xmlns:a16="http://schemas.microsoft.com/office/drawing/2014/main" val="2391647169"/>
                    </a:ext>
                  </a:extLst>
                </a:gridCol>
                <a:gridCol w="1005840">
                  <a:extLst>
                    <a:ext uri="{9D8B030D-6E8A-4147-A177-3AD203B41FA5}">
                      <a16:colId xmlns:a16="http://schemas.microsoft.com/office/drawing/2014/main" val="1706895441"/>
                    </a:ext>
                  </a:extLst>
                </a:gridCol>
                <a:gridCol w="1005840">
                  <a:extLst>
                    <a:ext uri="{9D8B030D-6E8A-4147-A177-3AD203B41FA5}">
                      <a16:colId xmlns:a16="http://schemas.microsoft.com/office/drawing/2014/main" val="3079780267"/>
                    </a:ext>
                  </a:extLst>
                </a:gridCol>
                <a:gridCol w="896904">
                  <a:extLst>
                    <a:ext uri="{9D8B030D-6E8A-4147-A177-3AD203B41FA5}">
                      <a16:colId xmlns:a16="http://schemas.microsoft.com/office/drawing/2014/main" val="969385476"/>
                    </a:ext>
                  </a:extLst>
                </a:gridCol>
                <a:gridCol w="1114776">
                  <a:extLst>
                    <a:ext uri="{9D8B030D-6E8A-4147-A177-3AD203B41FA5}">
                      <a16:colId xmlns:a16="http://schemas.microsoft.com/office/drawing/2014/main" val="56814021"/>
                    </a:ext>
                  </a:extLst>
                </a:gridCol>
                <a:gridCol w="1005840">
                  <a:extLst>
                    <a:ext uri="{9D8B030D-6E8A-4147-A177-3AD203B41FA5}">
                      <a16:colId xmlns:a16="http://schemas.microsoft.com/office/drawing/2014/main" val="272686779"/>
                    </a:ext>
                  </a:extLst>
                </a:gridCol>
                <a:gridCol w="1005840">
                  <a:extLst>
                    <a:ext uri="{9D8B030D-6E8A-4147-A177-3AD203B41FA5}">
                      <a16:colId xmlns:a16="http://schemas.microsoft.com/office/drawing/2014/main" val="3059939191"/>
                    </a:ext>
                  </a:extLst>
                </a:gridCol>
                <a:gridCol w="1005840">
                  <a:extLst>
                    <a:ext uri="{9D8B030D-6E8A-4147-A177-3AD203B41FA5}">
                      <a16:colId xmlns:a16="http://schemas.microsoft.com/office/drawing/2014/main" val="2043934194"/>
                    </a:ext>
                  </a:extLst>
                </a:gridCol>
                <a:gridCol w="1005840">
                  <a:extLst>
                    <a:ext uri="{9D8B030D-6E8A-4147-A177-3AD203B41FA5}">
                      <a16:colId xmlns:a16="http://schemas.microsoft.com/office/drawing/2014/main" val="2778634883"/>
                    </a:ext>
                  </a:extLst>
                </a:gridCol>
                <a:gridCol w="1005840">
                  <a:extLst>
                    <a:ext uri="{9D8B030D-6E8A-4147-A177-3AD203B41FA5}">
                      <a16:colId xmlns:a16="http://schemas.microsoft.com/office/drawing/2014/main" val="1323976697"/>
                    </a:ext>
                  </a:extLst>
                </a:gridCol>
              </a:tblGrid>
              <a:tr h="370840">
                <a:tc>
                  <a:txBody>
                    <a:bodyPr/>
                    <a:lstStyle/>
                    <a:p>
                      <a:endParaRPr lang="en-US"/>
                    </a:p>
                  </a:txBody>
                  <a:tcPr/>
                </a:tc>
                <a:tc>
                  <a:txBody>
                    <a:bodyPr/>
                    <a:lstStyle/>
                    <a:p>
                      <a:r>
                        <a:rPr lang="en-US" dirty="0"/>
                        <a:t>3/10</a:t>
                      </a:r>
                    </a:p>
                  </a:txBody>
                  <a:tcPr/>
                </a:tc>
                <a:tc>
                  <a:txBody>
                    <a:bodyPr/>
                    <a:lstStyle/>
                    <a:p>
                      <a:r>
                        <a:rPr lang="en-US" dirty="0"/>
                        <a:t>3/11</a:t>
                      </a:r>
                    </a:p>
                  </a:txBody>
                  <a:tcPr/>
                </a:tc>
                <a:tc>
                  <a:txBody>
                    <a:bodyPr/>
                    <a:lstStyle/>
                    <a:p>
                      <a:r>
                        <a:rPr lang="en-US" dirty="0"/>
                        <a:t>3/12</a:t>
                      </a:r>
                    </a:p>
                  </a:txBody>
                  <a:tcPr/>
                </a:tc>
                <a:tc>
                  <a:txBody>
                    <a:bodyPr/>
                    <a:lstStyle/>
                    <a:p>
                      <a:r>
                        <a:rPr lang="en-US" dirty="0"/>
                        <a:t>3/13</a:t>
                      </a:r>
                    </a:p>
                  </a:txBody>
                  <a:tcPr/>
                </a:tc>
                <a:tc>
                  <a:txBody>
                    <a:bodyPr/>
                    <a:lstStyle/>
                    <a:p>
                      <a:r>
                        <a:rPr lang="en-US" dirty="0"/>
                        <a:t>3/14</a:t>
                      </a:r>
                    </a:p>
                  </a:txBody>
                  <a:tcPr/>
                </a:tc>
                <a:tc>
                  <a:txBody>
                    <a:bodyPr/>
                    <a:lstStyle/>
                    <a:p>
                      <a:r>
                        <a:rPr lang="en-US" dirty="0"/>
                        <a:t>3/16</a:t>
                      </a:r>
                    </a:p>
                  </a:txBody>
                  <a:tcPr/>
                </a:tc>
                <a:tc>
                  <a:txBody>
                    <a:bodyPr/>
                    <a:lstStyle/>
                    <a:p>
                      <a:r>
                        <a:rPr lang="en-US" dirty="0"/>
                        <a:t>3/17</a:t>
                      </a:r>
                    </a:p>
                  </a:txBody>
                  <a:tcPr/>
                </a:tc>
                <a:tc>
                  <a:txBody>
                    <a:bodyPr/>
                    <a:lstStyle/>
                    <a:p>
                      <a:r>
                        <a:rPr lang="en-US" dirty="0"/>
                        <a:t>3/18</a:t>
                      </a:r>
                    </a:p>
                  </a:txBody>
                  <a:tcPr/>
                </a:tc>
                <a:tc>
                  <a:txBody>
                    <a:bodyPr/>
                    <a:lstStyle/>
                    <a:p>
                      <a:endParaRPr lang="en-US"/>
                    </a:p>
                  </a:txBody>
                  <a:tcPr/>
                </a:tc>
                <a:extLst>
                  <a:ext uri="{0D108BD9-81ED-4DB2-BD59-A6C34878D82A}">
                    <a16:rowId xmlns:a16="http://schemas.microsoft.com/office/drawing/2014/main" val="652528000"/>
                  </a:ext>
                </a:extLst>
              </a:tr>
              <a:tr h="370840">
                <a:tc>
                  <a:txBody>
                    <a:bodyPr/>
                    <a:lstStyle/>
                    <a:p>
                      <a:r>
                        <a:rPr lang="en-US" dirty="0"/>
                        <a:t>WBC</a:t>
                      </a:r>
                    </a:p>
                  </a:txBody>
                  <a:tcPr/>
                </a:tc>
                <a:tc>
                  <a:txBody>
                    <a:bodyPr/>
                    <a:lstStyle/>
                    <a:p>
                      <a:r>
                        <a:rPr lang="en-US" dirty="0"/>
                        <a:t>5.3</a:t>
                      </a:r>
                    </a:p>
                  </a:txBody>
                  <a:tcPr/>
                </a:tc>
                <a:tc>
                  <a:txBody>
                    <a:bodyPr/>
                    <a:lstStyle/>
                    <a:p>
                      <a:r>
                        <a:rPr lang="en-US" dirty="0"/>
                        <a:t>4.9</a:t>
                      </a:r>
                    </a:p>
                  </a:txBody>
                  <a:tcPr/>
                </a:tc>
                <a:tc>
                  <a:txBody>
                    <a:bodyPr/>
                    <a:lstStyle/>
                    <a:p>
                      <a:r>
                        <a:rPr lang="en-US" dirty="0"/>
                        <a:t>5.6</a:t>
                      </a:r>
                    </a:p>
                  </a:txBody>
                  <a:tcPr/>
                </a:tc>
                <a:tc>
                  <a:txBody>
                    <a:bodyPr/>
                    <a:lstStyle/>
                    <a:p>
                      <a:r>
                        <a:rPr lang="en-US" dirty="0"/>
                        <a:t>5.7</a:t>
                      </a:r>
                    </a:p>
                  </a:txBody>
                  <a:tcPr/>
                </a:tc>
                <a:tc>
                  <a:txBody>
                    <a:bodyPr/>
                    <a:lstStyle/>
                    <a:p>
                      <a:r>
                        <a:rPr lang="en-US" dirty="0"/>
                        <a:t>5.7</a:t>
                      </a:r>
                    </a:p>
                  </a:txBody>
                  <a:tcPr/>
                </a:tc>
                <a:tc>
                  <a:txBody>
                    <a:bodyPr/>
                    <a:lstStyle/>
                    <a:p>
                      <a:r>
                        <a:rPr lang="en-US" dirty="0"/>
                        <a:t>5.3</a:t>
                      </a:r>
                    </a:p>
                  </a:txBody>
                  <a:tcPr/>
                </a:tc>
                <a:tc>
                  <a:txBody>
                    <a:bodyPr/>
                    <a:lstStyle/>
                    <a:p>
                      <a:r>
                        <a:rPr lang="en-US" dirty="0"/>
                        <a:t>4</a:t>
                      </a:r>
                    </a:p>
                  </a:txBody>
                  <a:tcPr/>
                </a:tc>
                <a:tc>
                  <a:txBody>
                    <a:bodyPr/>
                    <a:lstStyle/>
                    <a:p>
                      <a:r>
                        <a:rPr lang="en-US" dirty="0"/>
                        <a:t>9.3</a:t>
                      </a:r>
                    </a:p>
                  </a:txBody>
                  <a:tcPr/>
                </a:tc>
                <a:tc>
                  <a:txBody>
                    <a:bodyPr/>
                    <a:lstStyle/>
                    <a:p>
                      <a:endParaRPr lang="en-US"/>
                    </a:p>
                  </a:txBody>
                  <a:tcPr/>
                </a:tc>
                <a:extLst>
                  <a:ext uri="{0D108BD9-81ED-4DB2-BD59-A6C34878D82A}">
                    <a16:rowId xmlns:a16="http://schemas.microsoft.com/office/drawing/2014/main" val="394119522"/>
                  </a:ext>
                </a:extLst>
              </a:tr>
              <a:tr h="370840">
                <a:tc>
                  <a:txBody>
                    <a:bodyPr/>
                    <a:lstStyle/>
                    <a:p>
                      <a:r>
                        <a:rPr lang="en-US" dirty="0"/>
                        <a:t>Hb</a:t>
                      </a:r>
                    </a:p>
                  </a:txBody>
                  <a:tcPr/>
                </a:tc>
                <a:tc>
                  <a:txBody>
                    <a:bodyPr/>
                    <a:lstStyle/>
                    <a:p>
                      <a:r>
                        <a:rPr lang="en-US" dirty="0"/>
                        <a:t>9.5</a:t>
                      </a:r>
                    </a:p>
                  </a:txBody>
                  <a:tcPr/>
                </a:tc>
                <a:tc>
                  <a:txBody>
                    <a:bodyPr/>
                    <a:lstStyle/>
                    <a:p>
                      <a:r>
                        <a:rPr lang="en-US" dirty="0"/>
                        <a:t>8.6</a:t>
                      </a:r>
                    </a:p>
                  </a:txBody>
                  <a:tcPr/>
                </a:tc>
                <a:tc>
                  <a:txBody>
                    <a:bodyPr/>
                    <a:lstStyle/>
                    <a:p>
                      <a:r>
                        <a:rPr lang="en-US" dirty="0"/>
                        <a:t>8.6</a:t>
                      </a:r>
                    </a:p>
                  </a:txBody>
                  <a:tcPr/>
                </a:tc>
                <a:tc>
                  <a:txBody>
                    <a:bodyPr/>
                    <a:lstStyle/>
                    <a:p>
                      <a:r>
                        <a:rPr lang="en-US" dirty="0"/>
                        <a:t>8.7</a:t>
                      </a:r>
                    </a:p>
                  </a:txBody>
                  <a:tcPr/>
                </a:tc>
                <a:tc>
                  <a:txBody>
                    <a:bodyPr/>
                    <a:lstStyle/>
                    <a:p>
                      <a:r>
                        <a:rPr lang="en-US" dirty="0"/>
                        <a:t>9</a:t>
                      </a:r>
                    </a:p>
                  </a:txBody>
                  <a:tcPr/>
                </a:tc>
                <a:tc>
                  <a:txBody>
                    <a:bodyPr/>
                    <a:lstStyle/>
                    <a:p>
                      <a:r>
                        <a:rPr lang="en-US" dirty="0"/>
                        <a:t>9.5</a:t>
                      </a:r>
                    </a:p>
                  </a:txBody>
                  <a:tcPr/>
                </a:tc>
                <a:tc>
                  <a:txBody>
                    <a:bodyPr/>
                    <a:lstStyle/>
                    <a:p>
                      <a:r>
                        <a:rPr lang="en-US" dirty="0"/>
                        <a:t>7</a:t>
                      </a:r>
                    </a:p>
                  </a:txBody>
                  <a:tcPr/>
                </a:tc>
                <a:tc>
                  <a:txBody>
                    <a:bodyPr/>
                    <a:lstStyle/>
                    <a:p>
                      <a:r>
                        <a:rPr lang="en-US" dirty="0"/>
                        <a:t>10.3</a:t>
                      </a:r>
                    </a:p>
                  </a:txBody>
                  <a:tcPr/>
                </a:tc>
                <a:tc>
                  <a:txBody>
                    <a:bodyPr/>
                    <a:lstStyle/>
                    <a:p>
                      <a:endParaRPr lang="en-US"/>
                    </a:p>
                  </a:txBody>
                  <a:tcPr/>
                </a:tc>
                <a:extLst>
                  <a:ext uri="{0D108BD9-81ED-4DB2-BD59-A6C34878D82A}">
                    <a16:rowId xmlns:a16="http://schemas.microsoft.com/office/drawing/2014/main" val="1464094768"/>
                  </a:ext>
                </a:extLst>
              </a:tr>
              <a:tr h="370840">
                <a:tc>
                  <a:txBody>
                    <a:bodyPr/>
                    <a:lstStyle/>
                    <a:p>
                      <a:r>
                        <a:rPr lang="en-US" dirty="0"/>
                        <a:t>PLT</a:t>
                      </a:r>
                    </a:p>
                  </a:txBody>
                  <a:tcPr/>
                </a:tc>
                <a:tc>
                  <a:txBody>
                    <a:bodyPr/>
                    <a:lstStyle/>
                    <a:p>
                      <a:r>
                        <a:rPr lang="en-US" dirty="0"/>
                        <a:t>93</a:t>
                      </a:r>
                    </a:p>
                  </a:txBody>
                  <a:tcPr/>
                </a:tc>
                <a:tc>
                  <a:txBody>
                    <a:bodyPr/>
                    <a:lstStyle/>
                    <a:p>
                      <a:r>
                        <a:rPr lang="en-US" dirty="0"/>
                        <a:t>84</a:t>
                      </a:r>
                    </a:p>
                  </a:txBody>
                  <a:tcPr/>
                </a:tc>
                <a:tc>
                  <a:txBody>
                    <a:bodyPr/>
                    <a:lstStyle/>
                    <a:p>
                      <a:r>
                        <a:rPr lang="en-US" dirty="0"/>
                        <a:t>87</a:t>
                      </a:r>
                    </a:p>
                  </a:txBody>
                  <a:tcPr/>
                </a:tc>
                <a:tc>
                  <a:txBody>
                    <a:bodyPr/>
                    <a:lstStyle/>
                    <a:p>
                      <a:r>
                        <a:rPr lang="en-US" dirty="0"/>
                        <a:t>107</a:t>
                      </a:r>
                    </a:p>
                  </a:txBody>
                  <a:tcPr/>
                </a:tc>
                <a:tc>
                  <a:txBody>
                    <a:bodyPr/>
                    <a:lstStyle/>
                    <a:p>
                      <a:r>
                        <a:rPr lang="en-US" dirty="0"/>
                        <a:t>110</a:t>
                      </a:r>
                    </a:p>
                  </a:txBody>
                  <a:tcPr/>
                </a:tc>
                <a:tc>
                  <a:txBody>
                    <a:bodyPr/>
                    <a:lstStyle/>
                    <a:p>
                      <a:r>
                        <a:rPr lang="en-US" dirty="0"/>
                        <a:t>113</a:t>
                      </a:r>
                    </a:p>
                  </a:txBody>
                  <a:tcPr/>
                </a:tc>
                <a:tc>
                  <a:txBody>
                    <a:bodyPr/>
                    <a:lstStyle/>
                    <a:p>
                      <a:r>
                        <a:rPr lang="en-US" dirty="0"/>
                        <a:t>89</a:t>
                      </a:r>
                    </a:p>
                  </a:txBody>
                  <a:tcPr/>
                </a:tc>
                <a:tc>
                  <a:txBody>
                    <a:bodyPr/>
                    <a:lstStyle/>
                    <a:p>
                      <a:r>
                        <a:rPr lang="en-US" dirty="0"/>
                        <a:t>131</a:t>
                      </a:r>
                    </a:p>
                  </a:txBody>
                  <a:tcPr/>
                </a:tc>
                <a:tc>
                  <a:txBody>
                    <a:bodyPr/>
                    <a:lstStyle/>
                    <a:p>
                      <a:endParaRPr lang="en-US"/>
                    </a:p>
                  </a:txBody>
                  <a:tcPr/>
                </a:tc>
                <a:extLst>
                  <a:ext uri="{0D108BD9-81ED-4DB2-BD59-A6C34878D82A}">
                    <a16:rowId xmlns:a16="http://schemas.microsoft.com/office/drawing/2014/main" val="1813564196"/>
                  </a:ext>
                </a:extLst>
              </a:tr>
              <a:tr h="370840">
                <a:tc>
                  <a:txBody>
                    <a:bodyPr/>
                    <a:lstStyle/>
                    <a:p>
                      <a:r>
                        <a:rPr lang="en-US" dirty="0"/>
                        <a:t>BUN</a:t>
                      </a:r>
                    </a:p>
                  </a:txBody>
                  <a:tcPr/>
                </a:tc>
                <a:tc>
                  <a:txBody>
                    <a:bodyPr/>
                    <a:lstStyle/>
                    <a:p>
                      <a:r>
                        <a:rPr lang="en-US" dirty="0"/>
                        <a:t>22</a:t>
                      </a:r>
                    </a:p>
                  </a:txBody>
                  <a:tcPr/>
                </a:tc>
                <a:tc>
                  <a:txBody>
                    <a:bodyPr/>
                    <a:lstStyle/>
                    <a:p>
                      <a:r>
                        <a:rPr lang="en-US" dirty="0"/>
                        <a:t>-</a:t>
                      </a:r>
                    </a:p>
                  </a:txBody>
                  <a:tcPr/>
                </a:tc>
                <a:tc>
                  <a:txBody>
                    <a:bodyPr/>
                    <a:lstStyle/>
                    <a:p>
                      <a:r>
                        <a:rPr lang="en-US" dirty="0"/>
                        <a:t>11</a:t>
                      </a:r>
                    </a:p>
                  </a:txBody>
                  <a:tcPr/>
                </a:tc>
                <a:tc>
                  <a:txBody>
                    <a:bodyPr/>
                    <a:lstStyle/>
                    <a:p>
                      <a:r>
                        <a:rPr lang="en-US" dirty="0"/>
                        <a:t>8</a:t>
                      </a:r>
                    </a:p>
                  </a:txBody>
                  <a:tcPr/>
                </a:tc>
                <a:tc>
                  <a:txBody>
                    <a:bodyPr/>
                    <a:lstStyle/>
                    <a:p>
                      <a:r>
                        <a:rPr lang="en-US" dirty="0"/>
                        <a:t>7</a:t>
                      </a:r>
                    </a:p>
                  </a:txBody>
                  <a:tcPr/>
                </a:tc>
                <a:tc>
                  <a:txBody>
                    <a:bodyPr/>
                    <a:lstStyle/>
                    <a:p>
                      <a:r>
                        <a:rPr lang="en-US" dirty="0"/>
                        <a:t>6</a:t>
                      </a:r>
                    </a:p>
                  </a:txBody>
                  <a:tcPr/>
                </a:tc>
                <a:tc>
                  <a:txBody>
                    <a:bodyPr/>
                    <a:lstStyle/>
                    <a:p>
                      <a:r>
                        <a:rPr lang="en-US" dirty="0"/>
                        <a:t>6</a:t>
                      </a:r>
                    </a:p>
                  </a:txBody>
                  <a:tcPr/>
                </a:tc>
                <a:tc>
                  <a:txBody>
                    <a:bodyPr/>
                    <a:lstStyle/>
                    <a:p>
                      <a:r>
                        <a:rPr lang="en-US" dirty="0"/>
                        <a:t>8</a:t>
                      </a:r>
                    </a:p>
                  </a:txBody>
                  <a:tcPr/>
                </a:tc>
                <a:tc>
                  <a:txBody>
                    <a:bodyPr/>
                    <a:lstStyle/>
                    <a:p>
                      <a:endParaRPr lang="en-US"/>
                    </a:p>
                  </a:txBody>
                  <a:tcPr/>
                </a:tc>
                <a:extLst>
                  <a:ext uri="{0D108BD9-81ED-4DB2-BD59-A6C34878D82A}">
                    <a16:rowId xmlns:a16="http://schemas.microsoft.com/office/drawing/2014/main" val="3051771190"/>
                  </a:ext>
                </a:extLst>
              </a:tr>
              <a:tr h="370840">
                <a:tc>
                  <a:txBody>
                    <a:bodyPr/>
                    <a:lstStyle/>
                    <a:p>
                      <a:r>
                        <a:rPr lang="en-US" dirty="0"/>
                        <a:t>Cr</a:t>
                      </a:r>
                    </a:p>
                  </a:txBody>
                  <a:tcPr/>
                </a:tc>
                <a:tc>
                  <a:txBody>
                    <a:bodyPr/>
                    <a:lstStyle/>
                    <a:p>
                      <a:r>
                        <a:rPr lang="en-US" dirty="0"/>
                        <a:t>1.3</a:t>
                      </a:r>
                    </a:p>
                  </a:txBody>
                  <a:tcPr/>
                </a:tc>
                <a:tc>
                  <a:txBody>
                    <a:bodyPr/>
                    <a:lstStyle/>
                    <a:p>
                      <a:r>
                        <a:rPr lang="en-US" dirty="0"/>
                        <a:t>-</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0.9</a:t>
                      </a:r>
                    </a:p>
                  </a:txBody>
                  <a:tcPr/>
                </a:tc>
                <a:tc>
                  <a:txBody>
                    <a:bodyPr/>
                    <a:lstStyle/>
                    <a:p>
                      <a:r>
                        <a:rPr lang="en-US" dirty="0"/>
                        <a:t>0.9</a:t>
                      </a:r>
                    </a:p>
                  </a:txBody>
                  <a:tcPr/>
                </a:tc>
                <a:tc>
                  <a:txBody>
                    <a:bodyPr/>
                    <a:lstStyle/>
                    <a:p>
                      <a:r>
                        <a:rPr lang="en-US" dirty="0"/>
                        <a:t>1</a:t>
                      </a:r>
                    </a:p>
                  </a:txBody>
                  <a:tcPr/>
                </a:tc>
                <a:tc>
                  <a:txBody>
                    <a:bodyPr/>
                    <a:lstStyle/>
                    <a:p>
                      <a:endParaRPr lang="en-US"/>
                    </a:p>
                  </a:txBody>
                  <a:tcPr/>
                </a:tc>
                <a:extLst>
                  <a:ext uri="{0D108BD9-81ED-4DB2-BD59-A6C34878D82A}">
                    <a16:rowId xmlns:a16="http://schemas.microsoft.com/office/drawing/2014/main" val="2799560092"/>
                  </a:ext>
                </a:extLst>
              </a:tr>
              <a:tr h="370840">
                <a:tc>
                  <a:txBody>
                    <a:bodyPr/>
                    <a:lstStyle/>
                    <a:p>
                      <a:r>
                        <a:rPr lang="en-US" dirty="0"/>
                        <a:t>Ca</a:t>
                      </a:r>
                    </a:p>
                  </a:txBody>
                  <a:tcPr/>
                </a:tc>
                <a:tc>
                  <a:txBody>
                    <a:bodyPr/>
                    <a:lstStyle/>
                    <a:p>
                      <a:r>
                        <a:rPr lang="en-US" dirty="0"/>
                        <a:t>11.7</a:t>
                      </a:r>
                    </a:p>
                  </a:txBody>
                  <a:tcPr/>
                </a:tc>
                <a:tc>
                  <a:txBody>
                    <a:bodyPr/>
                    <a:lstStyle/>
                    <a:p>
                      <a:r>
                        <a:rPr lang="en-US" dirty="0"/>
                        <a:t>11.3</a:t>
                      </a:r>
                    </a:p>
                  </a:txBody>
                  <a:tcPr/>
                </a:tc>
                <a:tc>
                  <a:txBody>
                    <a:bodyPr/>
                    <a:lstStyle/>
                    <a:p>
                      <a:r>
                        <a:rPr lang="en-US" dirty="0"/>
                        <a:t>-</a:t>
                      </a:r>
                    </a:p>
                  </a:txBody>
                  <a:tcPr/>
                </a:tc>
                <a:tc>
                  <a:txBody>
                    <a:bodyPr/>
                    <a:lstStyle/>
                    <a:p>
                      <a:r>
                        <a:rPr lang="en-US" dirty="0"/>
                        <a:t>-</a:t>
                      </a:r>
                    </a:p>
                  </a:txBody>
                  <a:tcPr/>
                </a:tc>
                <a:tc>
                  <a:txBody>
                    <a:bodyPr/>
                    <a:lstStyle/>
                    <a:p>
                      <a:r>
                        <a:rPr lang="en-US" dirty="0"/>
                        <a:t>10.4</a:t>
                      </a:r>
                    </a:p>
                  </a:txBody>
                  <a:tcPr/>
                </a:tc>
                <a:tc>
                  <a:txBody>
                    <a:bodyPr/>
                    <a:lstStyle/>
                    <a:p>
                      <a:r>
                        <a:rPr lang="en-US" dirty="0"/>
                        <a:t>-</a:t>
                      </a:r>
                    </a:p>
                  </a:txBody>
                  <a:tcPr/>
                </a:tc>
                <a:tc>
                  <a:txBody>
                    <a:bodyPr/>
                    <a:lstStyle/>
                    <a:p>
                      <a:r>
                        <a:rPr lang="en-US" dirty="0"/>
                        <a:t>10.3</a:t>
                      </a:r>
                    </a:p>
                  </a:txBody>
                  <a:tcPr/>
                </a:tc>
                <a:tc>
                  <a:txBody>
                    <a:bodyPr/>
                    <a:lstStyle/>
                    <a:p>
                      <a:r>
                        <a:rPr lang="en-US" dirty="0"/>
                        <a:t>10.5</a:t>
                      </a:r>
                    </a:p>
                  </a:txBody>
                  <a:tcPr/>
                </a:tc>
                <a:tc>
                  <a:txBody>
                    <a:bodyPr/>
                    <a:lstStyle/>
                    <a:p>
                      <a:endParaRPr lang="en-US"/>
                    </a:p>
                  </a:txBody>
                  <a:tcPr/>
                </a:tc>
                <a:extLst>
                  <a:ext uri="{0D108BD9-81ED-4DB2-BD59-A6C34878D82A}">
                    <a16:rowId xmlns:a16="http://schemas.microsoft.com/office/drawing/2014/main" val="2498075395"/>
                  </a:ext>
                </a:extLst>
              </a:tr>
              <a:tr h="370840">
                <a:tc>
                  <a:txBody>
                    <a:bodyPr/>
                    <a:lstStyle/>
                    <a:p>
                      <a:r>
                        <a:rPr lang="en-US" dirty="0"/>
                        <a:t>Alb</a:t>
                      </a:r>
                    </a:p>
                  </a:txBody>
                  <a:tcPr/>
                </a:tc>
                <a:tc>
                  <a:txBody>
                    <a:bodyPr/>
                    <a:lstStyle/>
                    <a:p>
                      <a:r>
                        <a:rPr lang="en-US" dirty="0"/>
                        <a:t>4.2</a:t>
                      </a:r>
                    </a:p>
                  </a:txBody>
                  <a:tcPr/>
                </a:tc>
                <a:tc>
                  <a:txBody>
                    <a:bodyPr/>
                    <a:lstStyle/>
                    <a:p>
                      <a:r>
                        <a:rPr lang="en-US" dirty="0"/>
                        <a:t>-</a:t>
                      </a:r>
                    </a:p>
                  </a:txBody>
                  <a:tcPr/>
                </a:tc>
                <a:tc>
                  <a:txBody>
                    <a:bodyPr/>
                    <a:lstStyle/>
                    <a:p>
                      <a:r>
                        <a:rPr lang="en-US" dirty="0"/>
                        <a:t>-</a:t>
                      </a:r>
                    </a:p>
                  </a:txBody>
                  <a:tcPr/>
                </a:tc>
                <a:tc>
                  <a:txBody>
                    <a:bodyPr/>
                    <a:lstStyle/>
                    <a:p>
                      <a:r>
                        <a:rPr lang="en-US" dirty="0"/>
                        <a:t>-</a:t>
                      </a:r>
                    </a:p>
                  </a:txBody>
                  <a:tcPr/>
                </a:tc>
                <a:tc>
                  <a:txBody>
                    <a:bodyPr/>
                    <a:lstStyle/>
                    <a:p>
                      <a:r>
                        <a:rPr lang="en-US" dirty="0"/>
                        <a:t>3.8</a:t>
                      </a:r>
                    </a:p>
                  </a:txBody>
                  <a:tcPr/>
                </a:tc>
                <a:tc>
                  <a:txBody>
                    <a:bodyPr/>
                    <a:lstStyle/>
                    <a:p>
                      <a:r>
                        <a:rPr lang="en-US" dirty="0"/>
                        <a:t>--</a:t>
                      </a:r>
                    </a:p>
                  </a:txBody>
                  <a:tcPr/>
                </a:tc>
                <a:tc>
                  <a:txBody>
                    <a:bodyPr/>
                    <a:lstStyle/>
                    <a:p>
                      <a:r>
                        <a:rPr lang="en-US" dirty="0"/>
                        <a:t>3.6</a:t>
                      </a:r>
                    </a:p>
                  </a:txBody>
                  <a:tcPr/>
                </a:tc>
                <a:tc>
                  <a:txBody>
                    <a:bodyPr/>
                    <a:lstStyle/>
                    <a:p>
                      <a:r>
                        <a:rPr lang="en-US" dirty="0"/>
                        <a:t>4.7</a:t>
                      </a:r>
                    </a:p>
                  </a:txBody>
                  <a:tcPr/>
                </a:tc>
                <a:tc>
                  <a:txBody>
                    <a:bodyPr/>
                    <a:lstStyle/>
                    <a:p>
                      <a:endParaRPr lang="en-US"/>
                    </a:p>
                  </a:txBody>
                  <a:tcPr/>
                </a:tc>
                <a:extLst>
                  <a:ext uri="{0D108BD9-81ED-4DB2-BD59-A6C34878D82A}">
                    <a16:rowId xmlns:a16="http://schemas.microsoft.com/office/drawing/2014/main" val="3666075197"/>
                  </a:ext>
                </a:extLst>
              </a:tr>
              <a:tr h="370840">
                <a:tc>
                  <a:txBody>
                    <a:bodyPr/>
                    <a:lstStyle/>
                    <a:p>
                      <a:r>
                        <a:rPr lang="en-US" dirty="0"/>
                        <a:t>Na</a:t>
                      </a:r>
                    </a:p>
                  </a:txBody>
                  <a:tcPr/>
                </a:tc>
                <a:tc>
                  <a:txBody>
                    <a:bodyPr/>
                    <a:lstStyle/>
                    <a:p>
                      <a:r>
                        <a:rPr lang="en-US" dirty="0"/>
                        <a:t>134</a:t>
                      </a:r>
                    </a:p>
                  </a:txBody>
                  <a:tcPr/>
                </a:tc>
                <a:tc>
                  <a:txBody>
                    <a:bodyPr/>
                    <a:lstStyle/>
                    <a:p>
                      <a:r>
                        <a:rPr lang="en-US" dirty="0"/>
                        <a:t>-</a:t>
                      </a:r>
                    </a:p>
                  </a:txBody>
                  <a:tcPr/>
                </a:tc>
                <a:tc>
                  <a:txBody>
                    <a:bodyPr/>
                    <a:lstStyle/>
                    <a:p>
                      <a:r>
                        <a:rPr lang="en-US" dirty="0"/>
                        <a:t>135</a:t>
                      </a:r>
                    </a:p>
                  </a:txBody>
                  <a:tcPr/>
                </a:tc>
                <a:tc>
                  <a:txBody>
                    <a:bodyPr/>
                    <a:lstStyle/>
                    <a:p>
                      <a:r>
                        <a:rPr lang="en-US" dirty="0"/>
                        <a:t>136</a:t>
                      </a:r>
                    </a:p>
                  </a:txBody>
                  <a:tcPr/>
                </a:tc>
                <a:tc>
                  <a:txBody>
                    <a:bodyPr/>
                    <a:lstStyle/>
                    <a:p>
                      <a:r>
                        <a:rPr lang="en-US" dirty="0"/>
                        <a:t>140</a:t>
                      </a:r>
                    </a:p>
                  </a:txBody>
                  <a:tcPr/>
                </a:tc>
                <a:tc>
                  <a:txBody>
                    <a:bodyPr/>
                    <a:lstStyle/>
                    <a:p>
                      <a:r>
                        <a:rPr lang="en-US" dirty="0"/>
                        <a:t>138</a:t>
                      </a:r>
                    </a:p>
                  </a:txBody>
                  <a:tcPr/>
                </a:tc>
                <a:tc>
                  <a:txBody>
                    <a:bodyPr/>
                    <a:lstStyle/>
                    <a:p>
                      <a:r>
                        <a:rPr lang="en-US" dirty="0"/>
                        <a:t>138</a:t>
                      </a:r>
                    </a:p>
                  </a:txBody>
                  <a:tcPr/>
                </a:tc>
                <a:tc>
                  <a:txBody>
                    <a:bodyPr/>
                    <a:lstStyle/>
                    <a:p>
                      <a:r>
                        <a:rPr lang="en-US" dirty="0"/>
                        <a:t>135</a:t>
                      </a:r>
                    </a:p>
                  </a:txBody>
                  <a:tcPr/>
                </a:tc>
                <a:tc>
                  <a:txBody>
                    <a:bodyPr/>
                    <a:lstStyle/>
                    <a:p>
                      <a:endParaRPr lang="en-US"/>
                    </a:p>
                  </a:txBody>
                  <a:tcPr/>
                </a:tc>
                <a:extLst>
                  <a:ext uri="{0D108BD9-81ED-4DB2-BD59-A6C34878D82A}">
                    <a16:rowId xmlns:a16="http://schemas.microsoft.com/office/drawing/2014/main" val="2193582864"/>
                  </a:ext>
                </a:extLst>
              </a:tr>
              <a:tr h="370840">
                <a:tc>
                  <a:txBody>
                    <a:bodyPr/>
                    <a:lstStyle/>
                    <a:p>
                      <a:r>
                        <a:rPr lang="en-US" dirty="0"/>
                        <a:t>K</a:t>
                      </a:r>
                    </a:p>
                  </a:txBody>
                  <a:tcPr/>
                </a:tc>
                <a:tc>
                  <a:txBody>
                    <a:bodyPr/>
                    <a:lstStyle/>
                    <a:p>
                      <a:r>
                        <a:rPr lang="en-US" dirty="0"/>
                        <a:t>3.6</a:t>
                      </a:r>
                    </a:p>
                  </a:txBody>
                  <a:tcPr/>
                </a:tc>
                <a:tc>
                  <a:txBody>
                    <a:bodyPr/>
                    <a:lstStyle/>
                    <a:p>
                      <a:r>
                        <a:rPr lang="en-US" dirty="0"/>
                        <a:t>-</a:t>
                      </a:r>
                    </a:p>
                  </a:txBody>
                  <a:tcPr/>
                </a:tc>
                <a:tc>
                  <a:txBody>
                    <a:bodyPr/>
                    <a:lstStyle/>
                    <a:p>
                      <a:r>
                        <a:rPr lang="en-US" dirty="0"/>
                        <a:t>3.1</a:t>
                      </a:r>
                    </a:p>
                  </a:txBody>
                  <a:tcPr/>
                </a:tc>
                <a:tc>
                  <a:txBody>
                    <a:bodyPr/>
                    <a:lstStyle/>
                    <a:p>
                      <a:r>
                        <a:rPr lang="en-US" dirty="0"/>
                        <a:t>2.8</a:t>
                      </a:r>
                    </a:p>
                  </a:txBody>
                  <a:tcPr/>
                </a:tc>
                <a:tc>
                  <a:txBody>
                    <a:bodyPr/>
                    <a:lstStyle/>
                    <a:p>
                      <a:r>
                        <a:rPr lang="en-US" dirty="0"/>
                        <a:t>2.8</a:t>
                      </a:r>
                    </a:p>
                  </a:txBody>
                  <a:tcPr/>
                </a:tc>
                <a:tc>
                  <a:txBody>
                    <a:bodyPr/>
                    <a:lstStyle/>
                    <a:p>
                      <a:r>
                        <a:rPr lang="en-US" dirty="0"/>
                        <a:t>4.2</a:t>
                      </a:r>
                    </a:p>
                  </a:txBody>
                  <a:tcPr/>
                </a:tc>
                <a:tc>
                  <a:txBody>
                    <a:bodyPr/>
                    <a:lstStyle/>
                    <a:p>
                      <a:r>
                        <a:rPr lang="en-US" dirty="0"/>
                        <a:t>3.4</a:t>
                      </a:r>
                    </a:p>
                  </a:txBody>
                  <a:tcPr/>
                </a:tc>
                <a:tc>
                  <a:txBody>
                    <a:bodyPr/>
                    <a:lstStyle/>
                    <a:p>
                      <a:r>
                        <a:rPr lang="en-US" dirty="0"/>
                        <a:t>4.1</a:t>
                      </a:r>
                    </a:p>
                  </a:txBody>
                  <a:tcPr/>
                </a:tc>
                <a:tc>
                  <a:txBody>
                    <a:bodyPr/>
                    <a:lstStyle/>
                    <a:p>
                      <a:endParaRPr lang="en-US" dirty="0"/>
                    </a:p>
                  </a:txBody>
                  <a:tcPr/>
                </a:tc>
                <a:extLst>
                  <a:ext uri="{0D108BD9-81ED-4DB2-BD59-A6C34878D82A}">
                    <a16:rowId xmlns:a16="http://schemas.microsoft.com/office/drawing/2014/main" val="457221372"/>
                  </a:ext>
                </a:extLst>
              </a:tr>
            </a:tbl>
          </a:graphicData>
        </a:graphic>
      </p:graphicFrame>
    </p:spTree>
    <p:extLst>
      <p:ext uri="{BB962C8B-B14F-4D97-AF65-F5344CB8AC3E}">
        <p14:creationId xmlns:p14="http://schemas.microsoft.com/office/powerpoint/2010/main" val="3515068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76D1-7C55-4616-6CFD-466148E110B5}"/>
              </a:ext>
            </a:extLst>
          </p:cNvPr>
          <p:cNvSpPr>
            <a:spLocks noGrp="1"/>
          </p:cNvSpPr>
          <p:nvPr>
            <p:ph type="title"/>
          </p:nvPr>
        </p:nvSpPr>
        <p:spPr>
          <a:xfrm>
            <a:off x="1066800" y="405131"/>
            <a:ext cx="10058400" cy="1450757"/>
          </a:xfrm>
        </p:spPr>
        <p:txBody>
          <a:bodyPr/>
          <a:lstStyle/>
          <a:p>
            <a:r>
              <a:rPr lang="en-US" dirty="0">
                <a:solidFill>
                  <a:srgbClr val="EE0000"/>
                </a:solidFill>
              </a:rPr>
              <a:t>FLOW CYTOMETRIC IMMUNOPHENOTYPING REPORT</a:t>
            </a:r>
          </a:p>
        </p:txBody>
      </p:sp>
      <p:pic>
        <p:nvPicPr>
          <p:cNvPr id="5" name="Content Placeholder 4">
            <a:extLst>
              <a:ext uri="{FF2B5EF4-FFF2-40B4-BE49-F238E27FC236}">
                <a16:creationId xmlns:a16="http://schemas.microsoft.com/office/drawing/2014/main" id="{70903A80-2540-A354-370C-8A28314F86EC}"/>
              </a:ext>
            </a:extLst>
          </p:cNvPr>
          <p:cNvPicPr>
            <a:picLocks noGrp="1" noChangeAspect="1"/>
          </p:cNvPicPr>
          <p:nvPr>
            <p:ph idx="1"/>
          </p:nvPr>
        </p:nvPicPr>
        <p:blipFill>
          <a:blip r:embed="rId2"/>
          <a:stretch>
            <a:fillRect/>
          </a:stretch>
        </p:blipFill>
        <p:spPr>
          <a:xfrm>
            <a:off x="1097280" y="1855888"/>
            <a:ext cx="9779267" cy="4022725"/>
          </a:xfrm>
          <a:prstGeom prst="rect">
            <a:avLst/>
          </a:prstGeom>
        </p:spPr>
      </p:pic>
    </p:spTree>
    <p:extLst>
      <p:ext uri="{BB962C8B-B14F-4D97-AF65-F5344CB8AC3E}">
        <p14:creationId xmlns:p14="http://schemas.microsoft.com/office/powerpoint/2010/main" val="764739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A248B-15E5-19E6-0C6B-14A7E65DA9DE}"/>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376B5557-6157-7FAF-C7D2-3401077822BB}"/>
              </a:ext>
            </a:extLst>
          </p:cNvPr>
          <p:cNvSpPr>
            <a:spLocks noGrp="1"/>
          </p:cNvSpPr>
          <p:nvPr>
            <p:ph idx="1"/>
          </p:nvPr>
        </p:nvSpPr>
        <p:spPr/>
        <p:txBody>
          <a:bodyPr>
            <a:normAutofit/>
          </a:bodyPr>
          <a:lstStyle/>
          <a:p>
            <a:pPr algn="l"/>
            <a:r>
              <a:rPr lang="en-US" sz="2800" dirty="0"/>
              <a:t>The bone marrow is </a:t>
            </a:r>
            <a:r>
              <a:rPr lang="en-US" sz="2800" dirty="0" err="1"/>
              <a:t>aparticulate</a:t>
            </a:r>
            <a:r>
              <a:rPr lang="en-US" sz="2800" dirty="0"/>
              <a:t> and inadequate for reliable morphologic  evaluation.</a:t>
            </a:r>
          </a:p>
          <a:p>
            <a:pPr algn="l"/>
            <a:r>
              <a:rPr lang="en-US" sz="2800" dirty="0"/>
              <a:t>NO definitive plasma cells are seen , and </a:t>
            </a:r>
            <a:r>
              <a:rPr lang="en-US" sz="2800" dirty="0">
                <a:solidFill>
                  <a:srgbClr val="EE0000"/>
                </a:solidFill>
              </a:rPr>
              <a:t>NO ABNORMAL /CLONAL PLASMA CELL populations </a:t>
            </a:r>
            <a:r>
              <a:rPr lang="en-US" sz="2800" dirty="0"/>
              <a:t>detected by FLOW CYTOMETRY in the submitted sample . The findings do not provide evidence of PLASMA CELL NEOPLASM in this specimen; however , due to the suboptimal /inadequate aspirate and clinical concern for </a:t>
            </a:r>
            <a:r>
              <a:rPr lang="en-US" sz="2800" dirty="0">
                <a:solidFill>
                  <a:srgbClr val="EE0000"/>
                </a:solidFill>
              </a:rPr>
              <a:t>MULTIPLE MYELOMA</a:t>
            </a:r>
            <a:r>
              <a:rPr lang="en-US" sz="2800" dirty="0"/>
              <a:t> ; marrow involvement cannot be excluded correlation with trephine biopsy/ IHC findings is recommended. </a:t>
            </a:r>
          </a:p>
        </p:txBody>
      </p:sp>
      <p:sp>
        <p:nvSpPr>
          <p:cNvPr id="4" name="Title 1">
            <a:extLst>
              <a:ext uri="{FF2B5EF4-FFF2-40B4-BE49-F238E27FC236}">
                <a16:creationId xmlns:a16="http://schemas.microsoft.com/office/drawing/2014/main" id="{EF63135C-D77A-B115-B235-2364CC043FBE}"/>
              </a:ext>
            </a:extLst>
          </p:cNvPr>
          <p:cNvSpPr txBox="1">
            <a:spLocks/>
          </p:cNvSpPr>
          <p:nvPr/>
        </p:nvSpPr>
        <p:spPr>
          <a:xfrm>
            <a:off x="1066800" y="405131"/>
            <a:ext cx="10058400" cy="1450757"/>
          </a:xfrm>
          <a:prstGeom prst="rect">
            <a:avLst/>
          </a:prstGeom>
        </p:spPr>
        <p:txBody>
          <a:bodyPr vert="horz" lIns="91440" tIns="45720" rIns="91440" bIns="45720" rtlCol="0" anchor="b">
            <a:normAutofit/>
          </a:bodyPr>
          <a:lst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solidFill>
                  <a:srgbClr val="EE0000"/>
                </a:solidFill>
              </a:rPr>
              <a:t>FLOW CYTOMETRIC IMMUNOPHENOTYPING REPORT</a:t>
            </a:r>
          </a:p>
        </p:txBody>
      </p:sp>
    </p:spTree>
    <p:extLst>
      <p:ext uri="{BB962C8B-B14F-4D97-AF65-F5344CB8AC3E}">
        <p14:creationId xmlns:p14="http://schemas.microsoft.com/office/powerpoint/2010/main" val="2767224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94D63-3388-40BF-C8C9-469DF64E849B}"/>
              </a:ext>
            </a:extLst>
          </p:cNvPr>
          <p:cNvSpPr>
            <a:spLocks noGrp="1"/>
          </p:cNvSpPr>
          <p:nvPr>
            <p:ph type="title"/>
          </p:nvPr>
        </p:nvSpPr>
        <p:spPr/>
        <p:txBody>
          <a:bodyPr/>
          <a:lstStyle/>
          <a:p>
            <a:endParaRPr lang="en-US" dirty="0"/>
          </a:p>
        </p:txBody>
      </p:sp>
      <p:pic>
        <p:nvPicPr>
          <p:cNvPr id="9" name="Content Placeholder 8">
            <a:extLst>
              <a:ext uri="{FF2B5EF4-FFF2-40B4-BE49-F238E27FC236}">
                <a16:creationId xmlns:a16="http://schemas.microsoft.com/office/drawing/2014/main" id="{C5FDD5FD-EB24-3121-E867-8884FBBEDB17}"/>
              </a:ext>
            </a:extLst>
          </p:cNvPr>
          <p:cNvPicPr>
            <a:picLocks noGrp="1" noChangeAspect="1"/>
          </p:cNvPicPr>
          <p:nvPr>
            <p:ph idx="1"/>
          </p:nvPr>
        </p:nvPicPr>
        <p:blipFill>
          <a:blip r:embed="rId2"/>
          <a:stretch>
            <a:fillRect/>
          </a:stretch>
        </p:blipFill>
        <p:spPr>
          <a:xfrm>
            <a:off x="1668378" y="310353"/>
            <a:ext cx="8855243" cy="6041445"/>
          </a:xfrm>
          <a:prstGeom prst="rect">
            <a:avLst/>
          </a:prstGeom>
        </p:spPr>
      </p:pic>
    </p:spTree>
    <p:extLst>
      <p:ext uri="{BB962C8B-B14F-4D97-AF65-F5344CB8AC3E}">
        <p14:creationId xmlns:p14="http://schemas.microsoft.com/office/powerpoint/2010/main" val="2642441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9E950-98C3-4917-5B93-B288D52B4207}"/>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E528445B-A42B-66B1-4EA0-67755129647C}"/>
              </a:ext>
            </a:extLst>
          </p:cNvPr>
          <p:cNvPicPr>
            <a:picLocks noGrp="1" noChangeAspect="1"/>
          </p:cNvPicPr>
          <p:nvPr>
            <p:ph idx="1"/>
          </p:nvPr>
        </p:nvPicPr>
        <p:blipFill>
          <a:blip r:embed="rId2"/>
          <a:stretch>
            <a:fillRect/>
          </a:stretch>
        </p:blipFill>
        <p:spPr>
          <a:xfrm>
            <a:off x="1097280" y="286604"/>
            <a:ext cx="10058400" cy="5822876"/>
          </a:xfrm>
          <a:prstGeom prst="rect">
            <a:avLst/>
          </a:prstGeom>
        </p:spPr>
      </p:pic>
    </p:spTree>
    <p:extLst>
      <p:ext uri="{BB962C8B-B14F-4D97-AF65-F5344CB8AC3E}">
        <p14:creationId xmlns:p14="http://schemas.microsoft.com/office/powerpoint/2010/main" val="2032648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59EBB-4CDF-5E33-E8AA-387FDFEB2CC5}"/>
              </a:ext>
            </a:extLst>
          </p:cNvPr>
          <p:cNvSpPr>
            <a:spLocks noGrp="1"/>
          </p:cNvSpPr>
          <p:nvPr>
            <p:ph type="title"/>
          </p:nvPr>
        </p:nvSpPr>
        <p:spPr>
          <a:xfrm>
            <a:off x="1097280" y="286603"/>
            <a:ext cx="10058400" cy="1055309"/>
          </a:xfrm>
        </p:spPr>
        <p:txBody>
          <a:bodyPr/>
          <a:lstStyle/>
          <a:p>
            <a:endParaRPr lang="en-US" dirty="0"/>
          </a:p>
        </p:txBody>
      </p:sp>
      <p:pic>
        <p:nvPicPr>
          <p:cNvPr id="5" name="Content Placeholder 4">
            <a:extLst>
              <a:ext uri="{FF2B5EF4-FFF2-40B4-BE49-F238E27FC236}">
                <a16:creationId xmlns:a16="http://schemas.microsoft.com/office/drawing/2014/main" id="{1BA5AAB5-2A06-A119-56DA-23A535395E21}"/>
              </a:ext>
            </a:extLst>
          </p:cNvPr>
          <p:cNvPicPr>
            <a:picLocks noGrp="1" noChangeAspect="1"/>
          </p:cNvPicPr>
          <p:nvPr>
            <p:ph idx="1"/>
          </p:nvPr>
        </p:nvPicPr>
        <p:blipFill>
          <a:blip r:embed="rId2"/>
          <a:stretch>
            <a:fillRect/>
          </a:stretch>
        </p:blipFill>
        <p:spPr>
          <a:xfrm>
            <a:off x="1097280" y="298478"/>
            <a:ext cx="9991023" cy="6027569"/>
          </a:xfrm>
          <a:prstGeom prst="rect">
            <a:avLst/>
          </a:prstGeom>
        </p:spPr>
      </p:pic>
    </p:spTree>
    <p:extLst>
      <p:ext uri="{BB962C8B-B14F-4D97-AF65-F5344CB8AC3E}">
        <p14:creationId xmlns:p14="http://schemas.microsoft.com/office/powerpoint/2010/main" val="1529597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F229-A088-4E64-5967-BFCE896F6E98}"/>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8B52C8DC-C16F-84F6-BD2B-327304463A03}"/>
              </a:ext>
            </a:extLst>
          </p:cNvPr>
          <p:cNvPicPr>
            <a:picLocks noGrp="1" noChangeAspect="1"/>
          </p:cNvPicPr>
          <p:nvPr>
            <p:ph idx="1"/>
          </p:nvPr>
        </p:nvPicPr>
        <p:blipFill>
          <a:blip r:embed="rId2"/>
          <a:stretch>
            <a:fillRect/>
          </a:stretch>
        </p:blipFill>
        <p:spPr>
          <a:xfrm>
            <a:off x="1036320" y="286603"/>
            <a:ext cx="10209612" cy="5868011"/>
          </a:xfrm>
          <a:prstGeom prst="rect">
            <a:avLst/>
          </a:prstGeom>
        </p:spPr>
      </p:pic>
    </p:spTree>
    <p:extLst>
      <p:ext uri="{BB962C8B-B14F-4D97-AF65-F5344CB8AC3E}">
        <p14:creationId xmlns:p14="http://schemas.microsoft.com/office/powerpoint/2010/main" val="557044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4F8D-41E5-161A-0099-9409A23EDC9E}"/>
              </a:ext>
            </a:extLst>
          </p:cNvPr>
          <p:cNvSpPr>
            <a:spLocks noGrp="1"/>
          </p:cNvSpPr>
          <p:nvPr>
            <p:ph type="title"/>
          </p:nvPr>
        </p:nvSpPr>
        <p:spPr>
          <a:xfrm>
            <a:off x="2035431" y="345979"/>
            <a:ext cx="7239198" cy="1450757"/>
          </a:xfrm>
        </p:spPr>
        <p:txBody>
          <a:bodyPr/>
          <a:lstStyle/>
          <a:p>
            <a:endParaRPr lang="en-US"/>
          </a:p>
        </p:txBody>
      </p:sp>
      <p:pic>
        <p:nvPicPr>
          <p:cNvPr id="5" name="Content Placeholder 4">
            <a:extLst>
              <a:ext uri="{FF2B5EF4-FFF2-40B4-BE49-F238E27FC236}">
                <a16:creationId xmlns:a16="http://schemas.microsoft.com/office/drawing/2014/main" id="{6B0243EE-4E78-C328-22C8-23B33BEB54E1}"/>
              </a:ext>
            </a:extLst>
          </p:cNvPr>
          <p:cNvPicPr>
            <a:picLocks noGrp="1" noChangeAspect="1"/>
          </p:cNvPicPr>
          <p:nvPr>
            <p:ph idx="1"/>
          </p:nvPr>
        </p:nvPicPr>
        <p:blipFill>
          <a:blip r:embed="rId2"/>
          <a:stretch>
            <a:fillRect/>
          </a:stretch>
        </p:blipFill>
        <p:spPr>
          <a:xfrm>
            <a:off x="1246909" y="559735"/>
            <a:ext cx="10105901" cy="5333005"/>
          </a:xfrm>
          <a:prstGeom prst="rect">
            <a:avLst/>
          </a:prstGeom>
        </p:spPr>
      </p:pic>
    </p:spTree>
    <p:extLst>
      <p:ext uri="{BB962C8B-B14F-4D97-AF65-F5344CB8AC3E}">
        <p14:creationId xmlns:p14="http://schemas.microsoft.com/office/powerpoint/2010/main" val="762127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1A0B7-5BC9-550F-7703-116FBD9D42A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C564CA5-34CA-F0E9-93A9-FA2F7B1EA6DC}"/>
              </a:ext>
            </a:extLst>
          </p:cNvPr>
          <p:cNvPicPr>
            <a:picLocks noGrp="1" noChangeAspect="1"/>
          </p:cNvPicPr>
          <p:nvPr>
            <p:ph idx="1"/>
          </p:nvPr>
        </p:nvPicPr>
        <p:blipFill>
          <a:blip r:embed="rId2"/>
          <a:stretch>
            <a:fillRect/>
          </a:stretch>
        </p:blipFill>
        <p:spPr>
          <a:xfrm>
            <a:off x="1097280" y="298478"/>
            <a:ext cx="10058399" cy="5594261"/>
          </a:xfrm>
          <a:prstGeom prst="rect">
            <a:avLst/>
          </a:prstGeom>
        </p:spPr>
      </p:pic>
    </p:spTree>
    <p:extLst>
      <p:ext uri="{BB962C8B-B14F-4D97-AF65-F5344CB8AC3E}">
        <p14:creationId xmlns:p14="http://schemas.microsoft.com/office/powerpoint/2010/main" val="500790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D5FD-131E-8CCB-8616-42C712C62A64}"/>
              </a:ext>
            </a:extLst>
          </p:cNvPr>
          <p:cNvSpPr>
            <a:spLocks noGrp="1"/>
          </p:cNvSpPr>
          <p:nvPr>
            <p:ph type="title"/>
          </p:nvPr>
        </p:nvSpPr>
        <p:spPr/>
        <p:txBody>
          <a:bodyPr/>
          <a:lstStyle/>
          <a:p>
            <a:r>
              <a:rPr lang="en-US" dirty="0">
                <a:solidFill>
                  <a:srgbClr val="EE0000"/>
                </a:solidFill>
              </a:rPr>
              <a:t>SERUM IMMUNOFIXATION</a:t>
            </a:r>
          </a:p>
        </p:txBody>
      </p:sp>
      <p:pic>
        <p:nvPicPr>
          <p:cNvPr id="5" name="Content Placeholder 4">
            <a:extLst>
              <a:ext uri="{FF2B5EF4-FFF2-40B4-BE49-F238E27FC236}">
                <a16:creationId xmlns:a16="http://schemas.microsoft.com/office/drawing/2014/main" id="{384BDA16-8434-C570-4019-B4CDEEBCDF6B}"/>
              </a:ext>
            </a:extLst>
          </p:cNvPr>
          <p:cNvPicPr>
            <a:picLocks noGrp="1" noChangeAspect="1"/>
          </p:cNvPicPr>
          <p:nvPr>
            <p:ph idx="1"/>
          </p:nvPr>
        </p:nvPicPr>
        <p:blipFill>
          <a:blip r:embed="rId2"/>
          <a:stretch>
            <a:fillRect/>
          </a:stretch>
        </p:blipFill>
        <p:spPr>
          <a:xfrm>
            <a:off x="856648" y="1737360"/>
            <a:ext cx="10238072" cy="4480559"/>
          </a:xfrm>
          <a:prstGeom prst="rect">
            <a:avLst/>
          </a:prstGeom>
        </p:spPr>
      </p:pic>
    </p:spTree>
    <p:extLst>
      <p:ext uri="{BB962C8B-B14F-4D97-AF65-F5344CB8AC3E}">
        <p14:creationId xmlns:p14="http://schemas.microsoft.com/office/powerpoint/2010/main" val="555643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BEBE8-B16C-E565-F004-64B3773F2B4B}"/>
              </a:ext>
            </a:extLst>
          </p:cNvPr>
          <p:cNvSpPr>
            <a:spLocks noGrp="1"/>
          </p:cNvSpPr>
          <p:nvPr>
            <p:ph type="title"/>
          </p:nvPr>
        </p:nvSpPr>
        <p:spPr/>
        <p:txBody>
          <a:bodyPr/>
          <a:lstStyle/>
          <a:p>
            <a:br>
              <a:rPr lang="en-US" dirty="0"/>
            </a:br>
            <a:endParaRPr lang="en-US" dirty="0"/>
          </a:p>
        </p:txBody>
      </p:sp>
      <p:pic>
        <p:nvPicPr>
          <p:cNvPr id="5" name="Content Placeholder 4">
            <a:extLst>
              <a:ext uri="{FF2B5EF4-FFF2-40B4-BE49-F238E27FC236}">
                <a16:creationId xmlns:a16="http://schemas.microsoft.com/office/drawing/2014/main" id="{A54E75A6-61A4-6148-1CF5-44756A3EE6F6}"/>
              </a:ext>
            </a:extLst>
          </p:cNvPr>
          <p:cNvPicPr>
            <a:picLocks noGrp="1" noChangeAspect="1"/>
          </p:cNvPicPr>
          <p:nvPr>
            <p:ph idx="1"/>
          </p:nvPr>
        </p:nvPicPr>
        <p:blipFill>
          <a:blip r:embed="rId2"/>
          <a:stretch>
            <a:fillRect/>
          </a:stretch>
        </p:blipFill>
        <p:spPr>
          <a:xfrm>
            <a:off x="1482291" y="166254"/>
            <a:ext cx="9375005" cy="6121293"/>
          </a:xfrm>
          <a:prstGeom prst="rect">
            <a:avLst/>
          </a:prstGeom>
        </p:spPr>
      </p:pic>
    </p:spTree>
    <p:extLst>
      <p:ext uri="{BB962C8B-B14F-4D97-AF65-F5344CB8AC3E}">
        <p14:creationId xmlns:p14="http://schemas.microsoft.com/office/powerpoint/2010/main" val="1420375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EFD0D-8E75-42BE-42BB-B083E839DF7A}"/>
              </a:ext>
            </a:extLst>
          </p:cNvPr>
          <p:cNvSpPr>
            <a:spLocks noGrp="1"/>
          </p:cNvSpPr>
          <p:nvPr>
            <p:ph type="title"/>
          </p:nvPr>
        </p:nvSpPr>
        <p:spPr/>
        <p:txBody>
          <a:bodyPr/>
          <a:lstStyle/>
          <a:p>
            <a:r>
              <a:rPr lang="en-US" dirty="0">
                <a:solidFill>
                  <a:srgbClr val="EE0000"/>
                </a:solidFill>
              </a:rPr>
              <a:t>SERUM PROTEIN HYDRAGEL ELECTROPHORESIS</a:t>
            </a:r>
          </a:p>
        </p:txBody>
      </p:sp>
      <p:pic>
        <p:nvPicPr>
          <p:cNvPr id="5" name="Content Placeholder 4">
            <a:extLst>
              <a:ext uri="{FF2B5EF4-FFF2-40B4-BE49-F238E27FC236}">
                <a16:creationId xmlns:a16="http://schemas.microsoft.com/office/drawing/2014/main" id="{A43826B6-FA9C-3E4E-6DA8-D465BA01EED0}"/>
              </a:ext>
            </a:extLst>
          </p:cNvPr>
          <p:cNvPicPr>
            <a:picLocks noGrp="1" noChangeAspect="1"/>
          </p:cNvPicPr>
          <p:nvPr>
            <p:ph idx="1"/>
          </p:nvPr>
        </p:nvPicPr>
        <p:blipFill>
          <a:blip r:embed="rId2"/>
          <a:stretch>
            <a:fillRect/>
          </a:stretch>
        </p:blipFill>
        <p:spPr>
          <a:xfrm>
            <a:off x="1212784" y="1846262"/>
            <a:ext cx="9962148" cy="4400533"/>
          </a:xfrm>
          <a:prstGeom prst="rect">
            <a:avLst/>
          </a:prstGeom>
        </p:spPr>
      </p:pic>
    </p:spTree>
    <p:extLst>
      <p:ext uri="{BB962C8B-B14F-4D97-AF65-F5344CB8AC3E}">
        <p14:creationId xmlns:p14="http://schemas.microsoft.com/office/powerpoint/2010/main" val="3404181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D290-8669-7AEB-0905-CABFB2B3078D}"/>
              </a:ext>
            </a:extLst>
          </p:cNvPr>
          <p:cNvSpPr>
            <a:spLocks noGrp="1"/>
          </p:cNvSpPr>
          <p:nvPr>
            <p:ph type="title"/>
          </p:nvPr>
        </p:nvSpPr>
        <p:spPr/>
        <p:txBody>
          <a:bodyPr/>
          <a:lstStyle/>
          <a:p>
            <a:r>
              <a:rPr lang="en-US" dirty="0">
                <a:solidFill>
                  <a:srgbClr val="EE0000"/>
                </a:solidFill>
              </a:rPr>
              <a:t>URINE PROTEIN ELECTROPHORESIS</a:t>
            </a:r>
          </a:p>
        </p:txBody>
      </p:sp>
      <p:pic>
        <p:nvPicPr>
          <p:cNvPr id="5" name="Content Placeholder 4">
            <a:extLst>
              <a:ext uri="{FF2B5EF4-FFF2-40B4-BE49-F238E27FC236}">
                <a16:creationId xmlns:a16="http://schemas.microsoft.com/office/drawing/2014/main" id="{D4D90F20-7EDB-E050-E2A6-FBF142E7AB6E}"/>
              </a:ext>
            </a:extLst>
          </p:cNvPr>
          <p:cNvPicPr>
            <a:picLocks noGrp="1" noChangeAspect="1"/>
          </p:cNvPicPr>
          <p:nvPr>
            <p:ph idx="1"/>
          </p:nvPr>
        </p:nvPicPr>
        <p:blipFill>
          <a:blip r:embed="rId2"/>
          <a:stretch>
            <a:fillRect/>
          </a:stretch>
        </p:blipFill>
        <p:spPr>
          <a:xfrm>
            <a:off x="1684422" y="1686576"/>
            <a:ext cx="9076622" cy="4628881"/>
          </a:xfrm>
          <a:prstGeom prst="rect">
            <a:avLst/>
          </a:prstGeom>
        </p:spPr>
      </p:pic>
    </p:spTree>
    <p:extLst>
      <p:ext uri="{BB962C8B-B14F-4D97-AF65-F5344CB8AC3E}">
        <p14:creationId xmlns:p14="http://schemas.microsoft.com/office/powerpoint/2010/main" val="2876418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DD081-34B4-39BF-0AB6-41BA2C36FD6D}"/>
              </a:ext>
            </a:extLst>
          </p:cNvPr>
          <p:cNvSpPr>
            <a:spLocks noGrp="1"/>
          </p:cNvSpPr>
          <p:nvPr>
            <p:ph type="title"/>
          </p:nvPr>
        </p:nvSpPr>
        <p:spPr/>
        <p:txBody>
          <a:bodyPr/>
          <a:lstStyle/>
          <a:p>
            <a:r>
              <a:rPr lang="en-US" dirty="0">
                <a:solidFill>
                  <a:srgbClr val="EE0000"/>
                </a:solidFill>
              </a:rPr>
              <a:t>URINE IMMUNOTYPING</a:t>
            </a:r>
          </a:p>
        </p:txBody>
      </p:sp>
      <p:pic>
        <p:nvPicPr>
          <p:cNvPr id="5" name="Content Placeholder 4">
            <a:extLst>
              <a:ext uri="{FF2B5EF4-FFF2-40B4-BE49-F238E27FC236}">
                <a16:creationId xmlns:a16="http://schemas.microsoft.com/office/drawing/2014/main" id="{530BCA5C-B02A-D882-976B-D66B3182575D}"/>
              </a:ext>
            </a:extLst>
          </p:cNvPr>
          <p:cNvPicPr>
            <a:picLocks noGrp="1" noChangeAspect="1"/>
          </p:cNvPicPr>
          <p:nvPr>
            <p:ph idx="1"/>
          </p:nvPr>
        </p:nvPicPr>
        <p:blipFill>
          <a:blip r:embed="rId2"/>
          <a:stretch>
            <a:fillRect/>
          </a:stretch>
        </p:blipFill>
        <p:spPr>
          <a:xfrm>
            <a:off x="1241659" y="1737360"/>
            <a:ext cx="10058400" cy="4557562"/>
          </a:xfrm>
          <a:prstGeom prst="rect">
            <a:avLst/>
          </a:prstGeom>
        </p:spPr>
      </p:pic>
    </p:spTree>
    <p:extLst>
      <p:ext uri="{BB962C8B-B14F-4D97-AF65-F5344CB8AC3E}">
        <p14:creationId xmlns:p14="http://schemas.microsoft.com/office/powerpoint/2010/main" val="578291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CCE6-BA93-A257-A2CF-1B974A768E22}"/>
              </a:ext>
            </a:extLst>
          </p:cNvPr>
          <p:cNvSpPr>
            <a:spLocks noGrp="1"/>
          </p:cNvSpPr>
          <p:nvPr>
            <p:ph type="title"/>
          </p:nvPr>
        </p:nvSpPr>
        <p:spPr>
          <a:xfrm>
            <a:off x="1097280" y="286603"/>
            <a:ext cx="10058400" cy="3834135"/>
          </a:xfrm>
        </p:spPr>
        <p:txBody>
          <a:bodyPr>
            <a:normAutofit/>
          </a:bodyPr>
          <a:lstStyle/>
          <a:p>
            <a:pPr algn="ctr"/>
            <a:r>
              <a:rPr lang="en-US" sz="6600" dirty="0">
                <a:solidFill>
                  <a:srgbClr val="EE0000"/>
                </a:solidFill>
              </a:rPr>
              <a:t>FINAL DIAGNOSIS</a:t>
            </a:r>
            <a:br>
              <a:rPr lang="en-US" sz="6600" dirty="0">
                <a:solidFill>
                  <a:srgbClr val="EE0000"/>
                </a:solidFill>
              </a:rPr>
            </a:br>
            <a:r>
              <a:rPr lang="en-US" sz="6600" dirty="0">
                <a:solidFill>
                  <a:srgbClr val="EE0000"/>
                </a:solidFill>
              </a:rPr>
              <a:t>PATHOLOGY REPORT</a:t>
            </a:r>
          </a:p>
        </p:txBody>
      </p:sp>
      <p:sp>
        <p:nvSpPr>
          <p:cNvPr id="3" name="Content Placeholder 2">
            <a:extLst>
              <a:ext uri="{FF2B5EF4-FFF2-40B4-BE49-F238E27FC236}">
                <a16:creationId xmlns:a16="http://schemas.microsoft.com/office/drawing/2014/main" id="{F09D18B1-B32D-8589-D7AD-46A7A3BA6C2D}"/>
              </a:ext>
            </a:extLst>
          </p:cNvPr>
          <p:cNvSpPr>
            <a:spLocks noGrp="1"/>
          </p:cNvSpPr>
          <p:nvPr>
            <p:ph idx="1"/>
          </p:nvPr>
        </p:nvSpPr>
        <p:spPr>
          <a:xfrm>
            <a:off x="669768" y="1417320"/>
            <a:ext cx="10058400" cy="4023360"/>
          </a:xfrm>
        </p:spPr>
        <p:txBody>
          <a:bodyPr/>
          <a:lstStyle/>
          <a:p>
            <a:endParaRPr lang="en-US" dirty="0"/>
          </a:p>
        </p:txBody>
      </p:sp>
    </p:spTree>
    <p:extLst>
      <p:ext uri="{BB962C8B-B14F-4D97-AF65-F5344CB8AC3E}">
        <p14:creationId xmlns:p14="http://schemas.microsoft.com/office/powerpoint/2010/main" val="7021849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8F95D-2CDB-F0DE-8461-88A23DC7E56B}"/>
              </a:ext>
            </a:extLst>
          </p:cNvPr>
          <p:cNvSpPr>
            <a:spLocks noGrp="1"/>
          </p:cNvSpPr>
          <p:nvPr>
            <p:ph type="title"/>
          </p:nvPr>
        </p:nvSpPr>
        <p:spPr>
          <a:xfrm>
            <a:off x="1097280" y="286603"/>
            <a:ext cx="10576164" cy="5033542"/>
          </a:xfrm>
        </p:spPr>
        <p:txBody>
          <a:bodyPr/>
          <a:lstStyle/>
          <a:p>
            <a:endParaRPr lang="en-US" dirty="0"/>
          </a:p>
        </p:txBody>
      </p:sp>
      <p:sp>
        <p:nvSpPr>
          <p:cNvPr id="3" name="Content Placeholder 2">
            <a:extLst>
              <a:ext uri="{FF2B5EF4-FFF2-40B4-BE49-F238E27FC236}">
                <a16:creationId xmlns:a16="http://schemas.microsoft.com/office/drawing/2014/main" id="{52153533-5C8F-DD80-82D4-D3EB0C1B3665}"/>
              </a:ext>
            </a:extLst>
          </p:cNvPr>
          <p:cNvSpPr>
            <a:spLocks noGrp="1"/>
          </p:cNvSpPr>
          <p:nvPr>
            <p:ph idx="1"/>
          </p:nvPr>
        </p:nvSpPr>
        <p:spPr>
          <a:xfrm>
            <a:off x="1097280" y="1737360"/>
            <a:ext cx="10058400" cy="4028420"/>
          </a:xfrm>
        </p:spPr>
        <p:txBody>
          <a:bodyPr>
            <a:normAutofit/>
          </a:bodyPr>
          <a:lstStyle/>
          <a:p>
            <a:pPr marL="0" indent="0" algn="ctr">
              <a:buNone/>
            </a:pPr>
            <a:endParaRPr lang="en-US" sz="2800" dirty="0">
              <a:solidFill>
                <a:srgbClr val="EE0000"/>
              </a:solidFill>
            </a:endParaRPr>
          </a:p>
          <a:p>
            <a:pPr marL="0" indent="0" algn="ctr">
              <a:buNone/>
            </a:pPr>
            <a:endParaRPr lang="en-US" sz="2800" dirty="0">
              <a:solidFill>
                <a:srgbClr val="EE0000"/>
              </a:solidFill>
            </a:endParaRPr>
          </a:p>
          <a:p>
            <a:pPr marL="0" indent="0" algn="ctr">
              <a:buNone/>
            </a:pPr>
            <a:r>
              <a:rPr lang="en-US" sz="3600" b="1" dirty="0">
                <a:solidFill>
                  <a:srgbClr val="EE0000"/>
                </a:solidFill>
              </a:rPr>
              <a:t>BONE MARROW ASPIRATION:</a:t>
            </a:r>
          </a:p>
          <a:p>
            <a:pPr marL="0" indent="0" algn="ctr">
              <a:buNone/>
            </a:pPr>
            <a:r>
              <a:rPr lang="en-US" sz="3600" dirty="0">
                <a:solidFill>
                  <a:schemeClr val="tx1"/>
                </a:solidFill>
              </a:rPr>
              <a:t>Diluted </a:t>
            </a:r>
            <a:r>
              <a:rPr lang="en-US" sz="3600" dirty="0" err="1">
                <a:solidFill>
                  <a:schemeClr val="tx1"/>
                </a:solidFill>
              </a:rPr>
              <a:t>inappropriated</a:t>
            </a:r>
            <a:r>
              <a:rPr lang="en-US" sz="3600" dirty="0">
                <a:solidFill>
                  <a:schemeClr val="tx1"/>
                </a:solidFill>
              </a:rPr>
              <a:t> for evaluation</a:t>
            </a:r>
          </a:p>
        </p:txBody>
      </p:sp>
    </p:spTree>
    <p:extLst>
      <p:ext uri="{BB962C8B-B14F-4D97-AF65-F5344CB8AC3E}">
        <p14:creationId xmlns:p14="http://schemas.microsoft.com/office/powerpoint/2010/main" val="1455193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89AC1-08AD-4172-C61C-940E542C9E44}"/>
              </a:ext>
            </a:extLst>
          </p:cNvPr>
          <p:cNvSpPr>
            <a:spLocks noGrp="1"/>
          </p:cNvSpPr>
          <p:nvPr>
            <p:ph type="title"/>
          </p:nvPr>
        </p:nvSpPr>
        <p:spPr/>
        <p:txBody>
          <a:bodyPr>
            <a:normAutofit fontScale="90000"/>
          </a:bodyPr>
          <a:lstStyle/>
          <a:p>
            <a:pPr algn="ctr"/>
            <a:br>
              <a:rPr lang="en-US" sz="6000" dirty="0">
                <a:solidFill>
                  <a:srgbClr val="EE0000"/>
                </a:solidFill>
              </a:rPr>
            </a:br>
            <a:r>
              <a:rPr lang="en-US" sz="6000" dirty="0">
                <a:solidFill>
                  <a:srgbClr val="EE0000"/>
                </a:solidFill>
              </a:rPr>
              <a:t>TREPHINE  BIOPSY</a:t>
            </a:r>
          </a:p>
        </p:txBody>
      </p:sp>
      <p:sp>
        <p:nvSpPr>
          <p:cNvPr id="3" name="Content Placeholder 2">
            <a:extLst>
              <a:ext uri="{FF2B5EF4-FFF2-40B4-BE49-F238E27FC236}">
                <a16:creationId xmlns:a16="http://schemas.microsoft.com/office/drawing/2014/main" id="{E0B8ED2D-A3F4-F1AA-7B39-E371EA4E3F36}"/>
              </a:ext>
            </a:extLst>
          </p:cNvPr>
          <p:cNvSpPr>
            <a:spLocks noGrp="1"/>
          </p:cNvSpPr>
          <p:nvPr>
            <p:ph idx="1"/>
          </p:nvPr>
        </p:nvSpPr>
        <p:spPr>
          <a:xfrm>
            <a:off x="1097280" y="1737360"/>
            <a:ext cx="10058400" cy="4131734"/>
          </a:xfrm>
        </p:spPr>
        <p:txBody>
          <a:bodyPr/>
          <a:lstStyle/>
          <a:p>
            <a:pPr algn="ctr"/>
            <a:endParaRPr lang="en-US" dirty="0"/>
          </a:p>
          <a:p>
            <a:pPr algn="ctr"/>
            <a:endParaRPr lang="en-US" dirty="0"/>
          </a:p>
          <a:p>
            <a:pPr algn="ctr"/>
            <a:endParaRPr lang="en-US" dirty="0"/>
          </a:p>
          <a:p>
            <a:pPr algn="ctr"/>
            <a:r>
              <a:rPr lang="en-US" sz="3200" dirty="0">
                <a:solidFill>
                  <a:srgbClr val="EE0000"/>
                </a:solidFill>
              </a:rPr>
              <a:t>METASTATIC CARCINOMA WITH BREAST CANCER</a:t>
            </a:r>
          </a:p>
          <a:p>
            <a:pPr algn="ctr"/>
            <a:endParaRPr lang="en-US" dirty="0"/>
          </a:p>
          <a:p>
            <a:pPr algn="ctr"/>
            <a:endParaRPr lang="en-US" dirty="0"/>
          </a:p>
        </p:txBody>
      </p:sp>
    </p:spTree>
    <p:extLst>
      <p:ext uri="{BB962C8B-B14F-4D97-AF65-F5344CB8AC3E}">
        <p14:creationId xmlns:p14="http://schemas.microsoft.com/office/powerpoint/2010/main" val="633757753"/>
      </p:ext>
    </p:extLst>
  </p:cSld>
  <p:clrMapOvr>
    <a:masterClrMapping/>
  </p:clrMapOvr>
</p:sld>
</file>

<file path=ppt/theme/theme1.xml><?xml version="1.0" encoding="utf-8"?>
<a:theme xmlns:a="http://schemas.openxmlformats.org/drawingml/2006/main" name="Retrospect">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69568</TotalTime>
  <Words>911</Words>
  <Application>Microsoft Office PowerPoint</Application>
  <PresentationFormat>Widescreen</PresentationFormat>
  <Paragraphs>284</Paragraphs>
  <Slides>36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Calibri</vt:lpstr>
      <vt:lpstr>Calibri Light</vt:lpstr>
      <vt:lpstr>iransansxv</vt:lpstr>
      <vt:lpstr>Retrospect</vt:lpstr>
      <vt:lpstr>Internal Medicine clinical problem solving conference</vt:lpstr>
      <vt:lpstr>Step 1</vt:lpstr>
      <vt:lpstr>INTRODUCTION</vt:lpstr>
      <vt:lpstr> </vt:lpstr>
      <vt:lpstr>Hx</vt:lpstr>
      <vt:lpstr>                                ROS</vt:lpstr>
      <vt:lpstr>        Physical Exam</vt:lpstr>
      <vt:lpstr>DDX?</vt:lpstr>
      <vt:lpstr>PowerPoint Presentation</vt:lpstr>
      <vt:lpstr>Lab Data</vt:lpstr>
      <vt:lpstr>PowerPoint Presentation</vt:lpstr>
      <vt:lpstr>U/A</vt:lpstr>
      <vt:lpstr>Step 3</vt:lpstr>
      <vt:lpstr>PowerPoint Presentation</vt:lpstr>
      <vt:lpstr>سونوگرافی شکم و لگن</vt:lpstr>
      <vt:lpstr>What do you think?</vt:lpstr>
      <vt:lpstr>Step 4</vt:lpstr>
      <vt:lpstr>سیر بیماری </vt:lpstr>
      <vt:lpstr>Step 5</vt:lpstr>
      <vt:lpstr>سیر آزمایشات</vt:lpstr>
      <vt:lpstr>FLOW CYTOMETRIC IMMUNOPHENOTYPING REPORT</vt:lpstr>
      <vt:lpstr> </vt:lpstr>
      <vt:lpstr>PowerPoint Presentation</vt:lpstr>
      <vt:lpstr>PowerPoint Presentation</vt:lpstr>
      <vt:lpstr>PowerPoint Presentation</vt:lpstr>
      <vt:lpstr>PowerPoint Presentation</vt:lpstr>
      <vt:lpstr>PowerPoint Presentation</vt:lpstr>
      <vt:lpstr>PowerPoint Presentation</vt:lpstr>
      <vt:lpstr>SERUM IMMUNOFIXATION</vt:lpstr>
      <vt:lpstr> </vt:lpstr>
      <vt:lpstr>SERUM PROTEIN HYDRAGEL ELECTROPHORESIS</vt:lpstr>
      <vt:lpstr>URINE PROTEIN ELECTROPHORESIS</vt:lpstr>
      <vt:lpstr>URINE IMMUNOTYPING</vt:lpstr>
      <vt:lpstr>FINAL DIAGNOSIS PATHOLOGY REPORT</vt:lpstr>
      <vt:lpstr>PowerPoint Presentation</vt:lpstr>
      <vt:lpstr> TREPHINE  BIOPSY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Medicine clinical problem solving conference</dc:title>
  <dc:creator>User</dc:creator>
  <cp:lastModifiedBy>n.farhoodi@outlook.com</cp:lastModifiedBy>
  <cp:revision>258</cp:revision>
  <dcterms:created xsi:type="dcterms:W3CDTF">2008-03-24T01:53:04Z</dcterms:created>
  <dcterms:modified xsi:type="dcterms:W3CDTF">2026-08-08T19:50:46Z</dcterms:modified>
</cp:coreProperties>
</file>